
<file path=[Content_Types].xml><?xml version="1.0" encoding="utf-8"?>
<Types xmlns="http://schemas.openxmlformats.org/package/2006/content-types">
  <Override PartName="/ppt/slideMasters/slideMaster3.xml" ContentType="application/vnd.openxmlformats-officedocument.presentationml.slideMaster+xml"/>
  <Override PartName="/ppt/slides/slide29.xml" ContentType="application/vnd.openxmlformats-officedocument.presentationml.slide+xml"/>
  <Override PartName="/ppt/theme/theme5.xml" ContentType="application/vnd.openxmlformats-officedocument.theme+xml"/>
  <Override PartName="/ppt/notesSlides/notesSlide2.xml" ContentType="application/vnd.openxmlformats-officedocument.presentationml.notesSlide+xml"/>
  <Override PartName="/customXml/itemProps1.xml" ContentType="application/vnd.openxmlformats-officedocument.customXmlProperties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Override PartName="/ppt/notesSlides/notesSlide18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4.xml" ContentType="application/vnd.openxmlformats-officedocument.presentationml.slideLayout+xml"/>
  <Override PartName="/ppt/notesSlides/notesSlide16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20.xml" ContentType="application/vnd.openxmlformats-officedocument.presentationml.slideLayout+xml"/>
  <Override PartName="/ppt/notesSlides/notesSlide14.xml" ContentType="application/vnd.openxmlformats-officedocument.presentationml.notesSlide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Masters/slideMaster4.xml" ContentType="application/vnd.openxmlformats-officedocument.presentationml.slideMaster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theme/theme6.xml" ContentType="application/vnd.openxmlformats-officedocument.theme+xml"/>
  <Override PartName="/ppt/notesSlides/notesSlide5.xml" ContentType="application/vnd.openxmlformats-officedocument.presentationml.notesSlide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Default Extension="png" ContentType="image/png"/>
  <Override PartName="/ppt/slideLayouts/slideLayout7.xml" ContentType="application/vnd.openxmlformats-officedocument.presentationml.slideLayout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slideLayouts/slideLayout16.xml" ContentType="application/vnd.openxmlformats-officedocument.presentationml.slideLayout+xml"/>
  <Override PartName="/ppt/slideLayouts/slideLayout25.xml" ContentType="application/vnd.openxmlformats-officedocument.presentationml.slideLayout+xml"/>
  <Override PartName="/ppt/notesSlides/notesSlide1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ppt/notesSlides/notesSlide1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notesSlides/notesSlide13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6.xml" ContentType="application/vnd.openxmlformats-officedocument.presentationml.notesSlide+xml"/>
  <Override PartName="/ppt/slideMasters/slideMaster5.xml" ContentType="application/vnd.openxmlformats-officedocument.presentationml.slideMaster+xml"/>
  <Override PartName="/ppt/slides/slide8.xml" ContentType="application/vnd.openxmlformats-officedocument.presentationml.slide+xml"/>
  <Override PartName="/ppt/handoutMasters/handoutMaster1.xml" ContentType="application/vnd.openxmlformats-officedocument.presentationml.handoutMaster+xml"/>
  <Override PartName="/ppt/theme/theme7.xml" ContentType="application/vnd.openxmlformats-officedocument.them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60" r:id="rId2"/>
    <p:sldMasterId id="2147483673" r:id="rId3"/>
    <p:sldMasterId id="2147483680" r:id="rId4"/>
    <p:sldMasterId id="2147483694" r:id="rId5"/>
    <p:sldMasterId id="2147483701" r:id="rId6"/>
  </p:sldMasterIdLst>
  <p:notesMasterIdLst>
    <p:notesMasterId r:id="rId39"/>
  </p:notesMasterIdLst>
  <p:handoutMasterIdLst>
    <p:handoutMasterId r:id="rId40"/>
  </p:handoutMasterIdLst>
  <p:sldIdLst>
    <p:sldId id="593" r:id="rId7"/>
    <p:sldId id="594" r:id="rId8"/>
    <p:sldId id="595" r:id="rId9"/>
    <p:sldId id="601" r:id="rId10"/>
    <p:sldId id="600" r:id="rId11"/>
    <p:sldId id="537" r:id="rId12"/>
    <p:sldId id="538" r:id="rId13"/>
    <p:sldId id="539" r:id="rId14"/>
    <p:sldId id="585" r:id="rId15"/>
    <p:sldId id="542" r:id="rId16"/>
    <p:sldId id="582" r:id="rId17"/>
    <p:sldId id="545" r:id="rId18"/>
    <p:sldId id="586" r:id="rId19"/>
    <p:sldId id="548" r:id="rId20"/>
    <p:sldId id="587" r:id="rId21"/>
    <p:sldId id="550" r:id="rId22"/>
    <p:sldId id="588" r:id="rId23"/>
    <p:sldId id="552" r:id="rId24"/>
    <p:sldId id="553" r:id="rId25"/>
    <p:sldId id="554" r:id="rId26"/>
    <p:sldId id="555" r:id="rId27"/>
    <p:sldId id="589" r:id="rId28"/>
    <p:sldId id="557" r:id="rId29"/>
    <p:sldId id="560" r:id="rId30"/>
    <p:sldId id="564" r:id="rId31"/>
    <p:sldId id="562" r:id="rId32"/>
    <p:sldId id="563" r:id="rId33"/>
    <p:sldId id="590" r:id="rId34"/>
    <p:sldId id="591" r:id="rId35"/>
    <p:sldId id="598" r:id="rId36"/>
    <p:sldId id="514" r:id="rId37"/>
    <p:sldId id="597" r:id="rId38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8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D2A010"/>
    <a:srgbClr val="FFFFFF"/>
    <a:srgbClr val="C6C0AA"/>
    <a:srgbClr val="F9F0AB"/>
    <a:srgbClr val="F9E6AB"/>
    <a:srgbClr val="F9FAAB"/>
    <a:srgbClr val="767691"/>
    <a:srgbClr val="7676AA"/>
    <a:srgbClr val="603A14"/>
    <a:srgbClr val="E85C0E"/>
  </p:clrMru>
  <p:extLst>
    <p:ext uri="{E76CE94A-603C-4142-B9EB-6D1370010A27}">
      <p14:discardImageEditData xmlns:p14="http://schemas.microsoft.com/office/powerpoint/2010/main" xmlns="" val="1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801" autoAdjust="0"/>
    <p:restoredTop sz="94660" autoAdjust="0"/>
  </p:normalViewPr>
  <p:slideViewPr>
    <p:cSldViewPr>
      <p:cViewPr varScale="1">
        <p:scale>
          <a:sx n="77" d="100"/>
          <a:sy n="77" d="100"/>
        </p:scale>
        <p:origin x="-114" y="-402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notesMaster" Target="notesMasters/notesMaster1.xml"/><Relationship Id="rId3" Type="http://schemas.openxmlformats.org/officeDocument/2006/relationships/slideMaster" Target="slideMasters/slideMaster2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presProps" Target="presProp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41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5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handoutMaster" Target="handoutMasters/handoutMaster1.xml"/><Relationship Id="rId45" Type="http://schemas.openxmlformats.org/officeDocument/2006/relationships/tableStyles" Target="tableStyles.xml"/><Relationship Id="rId5" Type="http://schemas.openxmlformats.org/officeDocument/2006/relationships/slideMaster" Target="slideMasters/slideMaster4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openxmlformats.org/officeDocument/2006/relationships/theme" Target="theme/theme1.xml"/><Relationship Id="rId4" Type="http://schemas.openxmlformats.org/officeDocument/2006/relationships/slideMaster" Target="slideMasters/slideMaster3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2016-05-30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xmlns="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2016-05-30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smtClean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smtClean="0">
              <a:solidFill>
                <a:prstClr val="black"/>
              </a:solidFill>
            </a:endParaRPr>
          </a:p>
          <a:p>
            <a:r>
              <a:rPr lang="en-US" sz="1000" smtClean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 smtClean="0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 smtClean="0">
                <a:solidFill>
                  <a:prstClr val="black"/>
                </a:solidFill>
              </a:rPr>
              <a:t> </a:t>
            </a:r>
            <a:r>
              <a:rPr lang="en-US" sz="1000" smtClean="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9141515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4351A60-BC04-4D56-8364-D10D2FD458CF}" type="slidenum">
              <a:rPr lang="en-US"/>
              <a:pPr/>
              <a:t>18</a:t>
            </a:fld>
            <a:r>
              <a:rPr lang="en-US" dirty="0"/>
              <a:t>##</a:t>
            </a:r>
          </a:p>
        </p:txBody>
      </p:sp>
      <p:sp>
        <p:nvSpPr>
          <p:cNvPr id="4628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28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xmlns="" val="24951357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6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584200" y="465138"/>
            <a:ext cx="8051800" cy="4530725"/>
          </a:xfrm>
          <a:ln/>
        </p:spPr>
      </p:sp>
      <p:sp>
        <p:nvSpPr>
          <p:cNvPr id="6696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73998" y="5228594"/>
            <a:ext cx="5733818" cy="3475155"/>
          </a:xfrm>
        </p:spPr>
        <p:txBody>
          <a:bodyPr/>
          <a:lstStyle/>
          <a:p>
            <a:endParaRPr lang="bg-BG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7162679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6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584200" y="465138"/>
            <a:ext cx="8051800" cy="4530725"/>
          </a:xfrm>
          <a:ln/>
        </p:spPr>
      </p:sp>
      <p:sp>
        <p:nvSpPr>
          <p:cNvPr id="6696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73998" y="5228594"/>
            <a:ext cx="5733818" cy="3475155"/>
          </a:xfrm>
        </p:spPr>
        <p:txBody>
          <a:bodyPr/>
          <a:lstStyle/>
          <a:p>
            <a:endParaRPr lang="bg-BG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7703014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DE23597-FBBC-42B6-95B8-38385222AA31}" type="slidenum">
              <a:rPr lang="en-US"/>
              <a:pPr/>
              <a:t>25</a:t>
            </a:fld>
            <a:r>
              <a:rPr lang="en-US" dirty="0"/>
              <a:t>##</a:t>
            </a:r>
          </a:p>
        </p:txBody>
      </p:sp>
      <p:sp>
        <p:nvSpPr>
          <p:cNvPr id="6727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584200" y="465138"/>
            <a:ext cx="8051800" cy="4530725"/>
          </a:xfrm>
          <a:ln/>
        </p:spPr>
      </p:sp>
      <p:sp>
        <p:nvSpPr>
          <p:cNvPr id="6727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73998" y="5113236"/>
            <a:ext cx="5733818" cy="3472271"/>
          </a:xfrm>
        </p:spPr>
        <p:txBody>
          <a:bodyPr/>
          <a:lstStyle/>
          <a:p>
            <a:pPr>
              <a:lnSpc>
                <a:spcPct val="95000"/>
              </a:lnSpc>
              <a:spcBef>
                <a:spcPct val="5000"/>
              </a:spcBef>
            </a:pPr>
            <a:r>
              <a:rPr lang="en-US" dirty="0"/>
              <a:t>Introducing the </a:t>
            </a:r>
            <a:r>
              <a:rPr lang="en-US" dirty="0" err="1"/>
              <a:t>StringBuffer</a:t>
            </a:r>
            <a:r>
              <a:rPr lang="en-US" dirty="0"/>
              <a:t> Class</a:t>
            </a:r>
          </a:p>
          <a:p>
            <a:pPr lvl="1">
              <a:lnSpc>
                <a:spcPct val="95000"/>
              </a:lnSpc>
              <a:spcBef>
                <a:spcPct val="5000"/>
              </a:spcBef>
            </a:pPr>
            <a:r>
              <a:rPr lang="en-US" dirty="0" err="1">
                <a:latin typeface="Courier New" pitchFamily="49" charset="0"/>
              </a:rPr>
              <a:t>StringBuffer</a:t>
            </a:r>
            <a:r>
              <a:rPr lang="en-US" dirty="0"/>
              <a:t> represents strings that can be modified and extended at run time. The following example creates three new </a:t>
            </a:r>
            <a:r>
              <a:rPr lang="en-US" dirty="0">
                <a:latin typeface="Courier New" pitchFamily="49" charset="0"/>
              </a:rPr>
              <a:t>String</a:t>
            </a:r>
            <a:r>
              <a:rPr lang="en-US" dirty="0"/>
              <a:t> objects, and copies all the characters each time a new </a:t>
            </a:r>
            <a:r>
              <a:rPr lang="en-US" dirty="0">
                <a:latin typeface="Courier New" pitchFamily="49" charset="0"/>
              </a:rPr>
              <a:t>String</a:t>
            </a:r>
            <a:r>
              <a:rPr lang="en-US" dirty="0"/>
              <a:t> is created:</a:t>
            </a:r>
          </a:p>
          <a:p>
            <a:pPr lvl="4">
              <a:lnSpc>
                <a:spcPct val="95000"/>
              </a:lnSpc>
              <a:spcBef>
                <a:spcPct val="5000"/>
              </a:spcBef>
            </a:pPr>
            <a:r>
              <a:rPr lang="en-US" dirty="0"/>
              <a:t>String quote = </a:t>
            </a:r>
            <a:r>
              <a:rPr lang="en-US" dirty="0" smtClean="0"/>
              <a:t>"Fasten </a:t>
            </a:r>
            <a:r>
              <a:rPr lang="en-US" dirty="0"/>
              <a:t>your seatbelts, </a:t>
            </a:r>
            <a:r>
              <a:rPr lang="en-US" dirty="0" smtClean="0"/>
              <a:t>";</a:t>
            </a:r>
            <a:endParaRPr lang="en-US" dirty="0"/>
          </a:p>
          <a:p>
            <a:pPr lvl="4">
              <a:lnSpc>
                <a:spcPct val="95000"/>
              </a:lnSpc>
              <a:spcBef>
                <a:spcPct val="5000"/>
              </a:spcBef>
            </a:pPr>
            <a:r>
              <a:rPr lang="en-US" dirty="0"/>
              <a:t>quote = quote + </a:t>
            </a:r>
            <a:r>
              <a:rPr lang="en-US" dirty="0" smtClean="0"/>
              <a:t>"it's </a:t>
            </a:r>
            <a:r>
              <a:rPr lang="en-US" dirty="0"/>
              <a:t>going to be a bumpy night</a:t>
            </a:r>
            <a:r>
              <a:rPr lang="en-US" dirty="0" smtClean="0"/>
              <a:t>.";</a:t>
            </a:r>
            <a:endParaRPr lang="en-US" dirty="0"/>
          </a:p>
          <a:p>
            <a:pPr lvl="1">
              <a:lnSpc>
                <a:spcPct val="95000"/>
              </a:lnSpc>
              <a:spcBef>
                <a:spcPct val="5000"/>
              </a:spcBef>
            </a:pPr>
            <a:r>
              <a:rPr lang="en-US" dirty="0"/>
              <a:t>It is more efficient to </a:t>
            </a:r>
            <a:r>
              <a:rPr lang="en-US" dirty="0" err="1"/>
              <a:t>preallocate</a:t>
            </a:r>
            <a:r>
              <a:rPr lang="en-US" dirty="0"/>
              <a:t> the amount of space required using the </a:t>
            </a:r>
            <a:r>
              <a:rPr lang="en-US" dirty="0" err="1">
                <a:latin typeface="Courier New" pitchFamily="49" charset="0"/>
              </a:rPr>
              <a:t>StringBuffer</a:t>
            </a:r>
            <a:r>
              <a:rPr lang="en-US" dirty="0"/>
              <a:t> constructor, and its </a:t>
            </a:r>
            <a:r>
              <a:rPr lang="en-US" dirty="0">
                <a:latin typeface="Courier New" pitchFamily="49" charset="0"/>
              </a:rPr>
              <a:t>append()</a:t>
            </a:r>
            <a:r>
              <a:rPr lang="en-US" dirty="0"/>
              <a:t> method as follows:</a:t>
            </a:r>
          </a:p>
          <a:p>
            <a:pPr lvl="4">
              <a:lnSpc>
                <a:spcPct val="95000"/>
              </a:lnSpc>
              <a:spcBef>
                <a:spcPct val="5000"/>
              </a:spcBef>
            </a:pPr>
            <a:r>
              <a:rPr lang="en-US" dirty="0" err="1"/>
              <a:t>StringBuffer</a:t>
            </a:r>
            <a:r>
              <a:rPr lang="en-US" dirty="0"/>
              <a:t> quote = new </a:t>
            </a:r>
            <a:r>
              <a:rPr lang="en-US" dirty="0" err="1"/>
              <a:t>StringBuffer</a:t>
            </a:r>
            <a:r>
              <a:rPr lang="en-US" dirty="0"/>
              <a:t>(60); // </a:t>
            </a:r>
            <a:r>
              <a:rPr lang="en-US" dirty="0" err="1"/>
              <a:t>alloc</a:t>
            </a:r>
            <a:r>
              <a:rPr lang="en-US" dirty="0"/>
              <a:t> 60 chars</a:t>
            </a:r>
          </a:p>
          <a:p>
            <a:pPr lvl="4">
              <a:lnSpc>
                <a:spcPct val="95000"/>
              </a:lnSpc>
              <a:spcBef>
                <a:spcPct val="5000"/>
              </a:spcBef>
            </a:pPr>
            <a:r>
              <a:rPr lang="en-US" dirty="0" err="1"/>
              <a:t>quote.append</a:t>
            </a:r>
            <a:r>
              <a:rPr lang="en-US" dirty="0" smtClean="0"/>
              <a:t>("Fasten </a:t>
            </a:r>
            <a:r>
              <a:rPr lang="en-US" dirty="0"/>
              <a:t>your seatbelts, </a:t>
            </a:r>
            <a:r>
              <a:rPr lang="en-US" dirty="0" smtClean="0"/>
              <a:t>");</a:t>
            </a:r>
            <a:r>
              <a:rPr lang="en-US" dirty="0"/>
              <a:t/>
            </a:r>
            <a:br>
              <a:rPr lang="en-US" dirty="0"/>
            </a:br>
            <a:r>
              <a:rPr lang="en-US" dirty="0" err="1"/>
              <a:t>quote.append</a:t>
            </a:r>
            <a:r>
              <a:rPr lang="en-US" dirty="0" smtClean="0"/>
              <a:t>(" it's </a:t>
            </a:r>
            <a:r>
              <a:rPr lang="en-US" dirty="0"/>
              <a:t>going to be a bumpy night. </a:t>
            </a:r>
            <a:r>
              <a:rPr lang="en-US" dirty="0" smtClean="0"/>
              <a:t>");</a:t>
            </a:r>
            <a:endParaRPr lang="en-US" dirty="0"/>
          </a:p>
          <a:p>
            <a:pPr lvl="1">
              <a:lnSpc>
                <a:spcPct val="95000"/>
              </a:lnSpc>
              <a:spcBef>
                <a:spcPct val="5000"/>
              </a:spcBef>
            </a:pPr>
            <a:r>
              <a:rPr lang="en-US" dirty="0" err="1">
                <a:latin typeface="Courier New" pitchFamily="49" charset="0"/>
              </a:rPr>
              <a:t>StringBuffer</a:t>
            </a:r>
            <a:r>
              <a:rPr lang="en-US" dirty="0"/>
              <a:t> also provides a number of overloaded </a:t>
            </a:r>
            <a:r>
              <a:rPr lang="en-US" dirty="0">
                <a:latin typeface="Courier New" pitchFamily="49" charset="0"/>
              </a:rPr>
              <a:t>insert()</a:t>
            </a:r>
            <a:r>
              <a:rPr lang="en-US" dirty="0"/>
              <a:t> methods for inserting various types of data at a particular location in the string buffer.</a:t>
            </a:r>
          </a:p>
          <a:p>
            <a:pPr>
              <a:lnSpc>
                <a:spcPct val="95000"/>
              </a:lnSpc>
              <a:spcBef>
                <a:spcPct val="5000"/>
              </a:spcBef>
            </a:pPr>
            <a:r>
              <a:rPr lang="en-US" dirty="0">
                <a:solidFill>
                  <a:srgbClr val="0000FF"/>
                </a:solidFill>
              </a:rPr>
              <a:t>Instructor Note</a:t>
            </a:r>
          </a:p>
          <a:p>
            <a:pPr lvl="1">
              <a:lnSpc>
                <a:spcPct val="95000"/>
              </a:lnSpc>
              <a:spcBef>
                <a:spcPct val="0"/>
              </a:spcBef>
            </a:pPr>
            <a:r>
              <a:rPr lang="en-US" dirty="0">
                <a:solidFill>
                  <a:srgbClr val="0000FF"/>
                </a:solidFill>
              </a:rPr>
              <a:t>The example in the slide uses </a:t>
            </a:r>
            <a:r>
              <a:rPr lang="en-US" dirty="0" err="1">
                <a:solidFill>
                  <a:srgbClr val="0000FF"/>
                </a:solidFill>
                <a:latin typeface="Courier New" pitchFamily="49" charset="0"/>
              </a:rPr>
              <a:t>StringBuffer</a:t>
            </a:r>
            <a:r>
              <a:rPr lang="en-US" dirty="0">
                <a:solidFill>
                  <a:srgbClr val="0000FF"/>
                </a:solidFill>
              </a:rPr>
              <a:t> to reverse the characters in a string. A </a:t>
            </a:r>
            <a:r>
              <a:rPr lang="en-US" dirty="0" err="1">
                <a:solidFill>
                  <a:srgbClr val="0000FF"/>
                </a:solidFill>
                <a:latin typeface="Courier New" pitchFamily="49" charset="0"/>
              </a:rPr>
              <a:t>StringBuffer</a:t>
            </a:r>
            <a:r>
              <a:rPr lang="en-US" dirty="0">
                <a:solidFill>
                  <a:srgbClr val="0000FF"/>
                </a:solidFill>
              </a:rPr>
              <a:t> object is created, with the same length as the string. The loop traverses the </a:t>
            </a:r>
            <a:r>
              <a:rPr lang="en-US" dirty="0">
                <a:solidFill>
                  <a:srgbClr val="0000FF"/>
                </a:solidFill>
                <a:latin typeface="Courier New" pitchFamily="49" charset="0"/>
              </a:rPr>
              <a:t>String</a:t>
            </a:r>
            <a:r>
              <a:rPr lang="en-US" dirty="0">
                <a:solidFill>
                  <a:srgbClr val="0000FF"/>
                </a:solidFill>
              </a:rPr>
              <a:t> parameter in reverse order and appends each of its characters to the </a:t>
            </a:r>
            <a:r>
              <a:rPr lang="en-US" dirty="0" err="1">
                <a:solidFill>
                  <a:srgbClr val="0000FF"/>
                </a:solidFill>
                <a:latin typeface="Courier New" pitchFamily="49" charset="0"/>
              </a:rPr>
              <a:t>StringBuffer</a:t>
            </a:r>
            <a:r>
              <a:rPr lang="en-US" dirty="0">
                <a:solidFill>
                  <a:srgbClr val="0000FF"/>
                </a:solidFill>
              </a:rPr>
              <a:t> object by using </a:t>
            </a:r>
            <a:r>
              <a:rPr lang="en-US" dirty="0">
                <a:solidFill>
                  <a:srgbClr val="0000FF"/>
                </a:solidFill>
                <a:latin typeface="Courier New" pitchFamily="49" charset="0"/>
              </a:rPr>
              <a:t>append()</a:t>
            </a:r>
            <a:r>
              <a:rPr lang="en-US" dirty="0">
                <a:solidFill>
                  <a:srgbClr val="0000FF"/>
                </a:solidFill>
              </a:rPr>
              <a:t>. The </a:t>
            </a:r>
            <a:r>
              <a:rPr lang="en-US" dirty="0" err="1">
                <a:solidFill>
                  <a:srgbClr val="0000FF"/>
                </a:solidFill>
                <a:latin typeface="Courier New" pitchFamily="49" charset="0"/>
              </a:rPr>
              <a:t>StringBuffer</a:t>
            </a:r>
            <a:r>
              <a:rPr lang="en-US" dirty="0">
                <a:solidFill>
                  <a:srgbClr val="0000FF"/>
                </a:solidFill>
              </a:rPr>
              <a:t> therefore holds a reverse copy of the </a:t>
            </a:r>
            <a:r>
              <a:rPr lang="en-US" dirty="0">
                <a:solidFill>
                  <a:srgbClr val="0000FF"/>
                </a:solidFill>
                <a:latin typeface="Courier New" pitchFamily="49" charset="0"/>
              </a:rPr>
              <a:t>String</a:t>
            </a:r>
            <a:r>
              <a:rPr lang="en-US" dirty="0">
                <a:solidFill>
                  <a:srgbClr val="0000FF"/>
                </a:solidFill>
              </a:rPr>
              <a:t> parameter. At the end of the method, a new </a:t>
            </a:r>
            <a:r>
              <a:rPr lang="en-US" dirty="0">
                <a:solidFill>
                  <a:srgbClr val="0000FF"/>
                </a:solidFill>
                <a:latin typeface="Courier New" pitchFamily="49" charset="0"/>
              </a:rPr>
              <a:t>String </a:t>
            </a:r>
            <a:r>
              <a:rPr lang="en-US" dirty="0">
                <a:solidFill>
                  <a:srgbClr val="0000FF"/>
                </a:solidFill>
              </a:rPr>
              <a:t>object is created from the </a:t>
            </a:r>
            <a:r>
              <a:rPr lang="en-US" dirty="0" err="1">
                <a:solidFill>
                  <a:srgbClr val="0000FF"/>
                </a:solidFill>
                <a:latin typeface="Courier New" pitchFamily="49" charset="0"/>
              </a:rPr>
              <a:t>StringBuffer</a:t>
            </a:r>
            <a:r>
              <a:rPr lang="en-US" dirty="0">
                <a:solidFill>
                  <a:srgbClr val="0000FF"/>
                </a:solidFill>
              </a:rPr>
              <a:t> object, and this </a:t>
            </a:r>
            <a:r>
              <a:rPr lang="en-US" dirty="0">
                <a:solidFill>
                  <a:srgbClr val="0000FF"/>
                </a:solidFill>
                <a:latin typeface="Courier New" pitchFamily="49" charset="0"/>
              </a:rPr>
              <a:t>String</a:t>
            </a:r>
            <a:r>
              <a:rPr lang="en-US" dirty="0">
                <a:solidFill>
                  <a:srgbClr val="0000FF"/>
                </a:solidFill>
              </a:rPr>
              <a:t> is returned from the method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xmlns="" val="24878365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6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584200" y="465138"/>
            <a:ext cx="8051800" cy="4530725"/>
          </a:xfrm>
          <a:ln/>
        </p:spPr>
      </p:sp>
      <p:sp>
        <p:nvSpPr>
          <p:cNvPr id="6696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73998" y="5228594"/>
            <a:ext cx="5733818" cy="3475155"/>
          </a:xfrm>
        </p:spPr>
        <p:txBody>
          <a:bodyPr/>
          <a:lstStyle/>
          <a:p>
            <a:endParaRPr lang="bg-BG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5926330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BE65B3B-E6E2-4525-8F2E-49AC8F612DB9}" type="slidenum">
              <a:rPr lang="en-US"/>
              <a:pPr/>
              <a:t>29</a:t>
            </a:fld>
            <a:r>
              <a:rPr lang="en-US" dirty="0"/>
              <a:t>##</a:t>
            </a:r>
          </a:p>
        </p:txBody>
      </p:sp>
      <p:sp>
        <p:nvSpPr>
          <p:cNvPr id="435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52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xmlns="" val="11704398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smtClean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smtClean="0">
              <a:solidFill>
                <a:prstClr val="black"/>
              </a:solidFill>
            </a:endParaRPr>
          </a:p>
          <a:p>
            <a:r>
              <a:rPr lang="en-US" sz="1000" smtClean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 smtClean="0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 smtClean="0">
                <a:solidFill>
                  <a:prstClr val="black"/>
                </a:solidFill>
              </a:rPr>
              <a:t> </a:t>
            </a:r>
            <a:r>
              <a:rPr lang="en-US" sz="1000" smtClean="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30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2406576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64508151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smtClean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smtClean="0">
              <a:solidFill>
                <a:prstClr val="black"/>
              </a:solidFill>
            </a:endParaRPr>
          </a:p>
          <a:p>
            <a:r>
              <a:rPr lang="en-US" sz="1000" smtClean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 smtClean="0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 smtClean="0">
                <a:solidFill>
                  <a:prstClr val="black"/>
                </a:solidFill>
              </a:rPr>
              <a:t> </a:t>
            </a:r>
            <a:r>
              <a:rPr lang="en-US" sz="1000" smtClean="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32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7627620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smtClean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smtClean="0">
              <a:solidFill>
                <a:prstClr val="black"/>
              </a:solidFill>
            </a:endParaRPr>
          </a:p>
          <a:p>
            <a:r>
              <a:rPr lang="en-US" sz="1000" smtClean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 smtClean="0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 smtClean="0">
                <a:solidFill>
                  <a:prstClr val="black"/>
                </a:solidFill>
              </a:rPr>
              <a:t> </a:t>
            </a:r>
            <a:r>
              <a:rPr lang="en-US" sz="1000" smtClean="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1347497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smtClean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smtClean="0">
              <a:solidFill>
                <a:prstClr val="black"/>
              </a:solidFill>
            </a:endParaRPr>
          </a:p>
          <a:p>
            <a:r>
              <a:rPr lang="en-US" sz="1000" smtClean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 smtClean="0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 smtClean="0">
                <a:solidFill>
                  <a:prstClr val="black"/>
                </a:solidFill>
              </a:rPr>
              <a:t> </a:t>
            </a:r>
            <a:r>
              <a:rPr lang="en-US" sz="1000" smtClean="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3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1347497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8E9C080-C230-4FC9-8855-25F93EDE6954}" type="slidenum">
              <a:rPr lang="en-US"/>
              <a:pPr/>
              <a:t>6</a:t>
            </a:fld>
            <a:r>
              <a:rPr lang="en-US" dirty="0"/>
              <a:t>##</a:t>
            </a:r>
          </a:p>
        </p:txBody>
      </p:sp>
      <p:sp>
        <p:nvSpPr>
          <p:cNvPr id="4751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51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xmlns="" val="27837051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3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xmlns="" val="40044716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3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xmlns="" val="41797528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3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xmlns="" val="13870579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3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xmlns="" val="26995388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3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xmlns="" val="33825604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10.png"/><Relationship Id="rId3" Type="http://schemas.openxmlformats.org/officeDocument/2006/relationships/image" Target="../media/image9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10.png"/><Relationship Id="rId3" Type="http://schemas.openxmlformats.org/officeDocument/2006/relationships/image" Target="../media/image9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10.png"/><Relationship Id="rId3" Type="http://schemas.openxmlformats.org/officeDocument/2006/relationships/image" Target="../media/image9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4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10.png"/><Relationship Id="rId3" Type="http://schemas.openxmlformats.org/officeDocument/2006/relationships/image" Target="../media/image9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5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8474885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603A14"/>
                </a:solidFill>
              </a:rPr>
              <a:t>?</a:t>
            </a:r>
            <a:endParaRPr lang="en-US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 cstate="print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 smtClean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xmlns="" val="32621881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1814774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2016-05-30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7423328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ource Code Exampl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 marL="0" indent="0">
              <a:buNone/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Sample source code:</a:t>
            </a:r>
            <a:endParaRPr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24013" y="1892119"/>
            <a:ext cx="10940800" cy="1689281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4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 smtClean="0"/>
              <a:t>Source code box</a:t>
            </a:r>
          </a:p>
          <a:p>
            <a:pPr marL="0" lvl="0"/>
            <a:r>
              <a:rPr lang="en-US" noProof="1" smtClean="0"/>
              <a:t>…</a:t>
            </a:r>
          </a:p>
          <a:p>
            <a:pPr marL="0" lvl="0"/>
            <a:r>
              <a:rPr lang="en-US" noProof="1" smtClean="0"/>
              <a:t>…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77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2016-05-30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834777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3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3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0319643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30211955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603A14"/>
                </a:solidFill>
              </a:rPr>
              <a:t>?</a:t>
            </a:r>
            <a:endParaRPr lang="en-US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 cstate="print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 smtClean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xmlns="" val="7464402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8536870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2016-05-30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6843663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ource Code Exampl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 marL="0" indent="0">
              <a:buNone/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Sample source code:</a:t>
            </a:r>
            <a:endParaRPr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24013" y="1892119"/>
            <a:ext cx="10940800" cy="1689281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4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 smtClean="0"/>
              <a:t>Source code box</a:t>
            </a:r>
          </a:p>
          <a:p>
            <a:pPr marL="0" lvl="0"/>
            <a:r>
              <a:rPr lang="en-US" noProof="1" smtClean="0"/>
              <a:t>…</a:t>
            </a:r>
          </a:p>
          <a:p>
            <a:pPr marL="0" lvl="0"/>
            <a:r>
              <a:rPr lang="en-US" noProof="1" smtClean="0"/>
              <a:t>…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77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2016-05-30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8710199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14067690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3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3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23874572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38210674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603A14"/>
                </a:solidFill>
              </a:rPr>
              <a:t>?</a:t>
            </a:r>
            <a:endParaRPr lang="en-US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 cstate="print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 smtClean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xmlns="" val="34840188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3286082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2016-05-30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4084560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40071979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7797183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603A14"/>
                </a:solidFill>
              </a:rPr>
              <a:t>?</a:t>
            </a:r>
            <a:endParaRPr lang="en-US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3" cstate="print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 smtClean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xmlns="" val="34840259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6163306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21724785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214264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2016-05-30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8265541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ource Code Exampl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 marL="0" indent="0">
              <a:buNone/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Sample source code:</a:t>
            </a:r>
            <a:endParaRPr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24013" y="1892119"/>
            <a:ext cx="10940800" cy="1689281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4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 smtClean="0"/>
              <a:t>Source code box</a:t>
            </a:r>
          </a:p>
          <a:p>
            <a:pPr marL="0" lvl="0"/>
            <a:r>
              <a:rPr lang="en-US" noProof="1" smtClean="0"/>
              <a:t>…</a:t>
            </a:r>
          </a:p>
          <a:p>
            <a:pPr marL="0" lvl="0"/>
            <a:r>
              <a:rPr lang="en-US" noProof="1" smtClean="0"/>
              <a:t>…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77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2016-05-30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29905416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3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3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7560717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10282401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slideLayout" Target="../slideLayouts/slideLayout7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5" Type="http://schemas.openxmlformats.org/officeDocument/2006/relationships/slideLayout" Target="../slideLayouts/slideLayout9.xml"/><Relationship Id="rId4" Type="http://schemas.openxmlformats.org/officeDocument/2006/relationships/slideLayout" Target="../slideLayouts/slideLayout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slideLayout" Target="../slideLayouts/slideLayout13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slideLayout" Target="../slideLayouts/slideLayout19.xml"/><Relationship Id="rId7" Type="http://schemas.openxmlformats.org/officeDocument/2006/relationships/theme" Target="../theme/theme4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5" Type="http://schemas.openxmlformats.org/officeDocument/2006/relationships/slideLayout" Target="../slideLayouts/slideLayout21.xml"/><Relationship Id="rId4" Type="http://schemas.openxmlformats.org/officeDocument/2006/relationships/slideLayout" Target="../slideLayouts/slideLayout20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theme" Target="../theme/theme5.xml"/><Relationship Id="rId5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xmlns="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</p:sldLayoutIdLst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2016-05-30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xmlns="" val="244585974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</p:sldLayoutIdLst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2016-05-30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xmlns="" val="41377238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</p:sldLayoutIdLst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2016-05-30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xmlns="" val="37833363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</p:sldLayoutIdLst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2016-05-30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xmlns="" val="176147793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</p:sldLayoutIdLst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softuni.or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14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hyperlink" Target="http://www.indeavr.com/" TargetMode="External"/><Relationship Id="rId18" Type="http://schemas.openxmlformats.org/officeDocument/2006/relationships/hyperlink" Target="http://netpeak.bg/" TargetMode="External"/><Relationship Id="rId3" Type="http://schemas.openxmlformats.org/officeDocument/2006/relationships/hyperlink" Target="http://www.luxoft.com/" TargetMode="External"/><Relationship Id="rId21" Type="http://schemas.openxmlformats.org/officeDocument/2006/relationships/image" Target="../media/image32.png"/><Relationship Id="rId7" Type="http://schemas.openxmlformats.org/officeDocument/2006/relationships/hyperlink" Target="http://komfo.com/" TargetMode="External"/><Relationship Id="rId12" Type="http://schemas.openxmlformats.org/officeDocument/2006/relationships/image" Target="../media/image28.png"/><Relationship Id="rId17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6" Type="http://schemas.openxmlformats.org/officeDocument/2006/relationships/hyperlink" Target="http://www.infragistics.com/" TargetMode="External"/><Relationship Id="rId20" Type="http://schemas.openxmlformats.org/officeDocument/2006/relationships/hyperlink" Target="http://www.superhosting.bg/" TargetMode="Externa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25.png"/><Relationship Id="rId11" Type="http://schemas.openxmlformats.org/officeDocument/2006/relationships/hyperlink" Target="http://www.softwaregroup-bg.com/" TargetMode="External"/><Relationship Id="rId5" Type="http://schemas.openxmlformats.org/officeDocument/2006/relationships/hyperlink" Target="http://xs-software.com/" TargetMode="External"/><Relationship Id="rId15" Type="http://schemas.openxmlformats.org/officeDocument/2006/relationships/hyperlink" Target="https://softuni.bg/courses/java-fundamentals" TargetMode="External"/><Relationship Id="rId10" Type="http://schemas.openxmlformats.org/officeDocument/2006/relationships/image" Target="../media/image27.png"/><Relationship Id="rId19" Type="http://schemas.openxmlformats.org/officeDocument/2006/relationships/image" Target="../media/image31.png"/><Relationship Id="rId4" Type="http://schemas.openxmlformats.org/officeDocument/2006/relationships/image" Target="../media/image24.png"/><Relationship Id="rId9" Type="http://schemas.openxmlformats.org/officeDocument/2006/relationships/hyperlink" Target="http://smartit.bg/" TargetMode="External"/><Relationship Id="rId14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hyperlink" Target="https://telerikacademy.com/Courses/Courses/Details/219" TargetMode="External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hyperlink" Target="http://creativecommons.org/licenses/by-nc-sa/3.0/deed.en_US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elerikacademy.com/Courses/Courses/Details/81" TargetMode="External"/><Relationship Id="rId5" Type="http://schemas.openxmlformats.org/officeDocument/2006/relationships/hyperlink" Target="http://creativecommons.org/licenses/by-sa/4.0/" TargetMode="External"/><Relationship Id="rId4" Type="http://schemas.openxmlformats.org/officeDocument/2006/relationships/hyperlink" Target="http://www.introprogramming.info/english-intro-csharp-book/" TargetMode="External"/><Relationship Id="rId9" Type="http://schemas.openxmlformats.org/officeDocument/2006/relationships/image" Target="../media/image33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7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3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1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35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9.png"/><Relationship Id="rId14" Type="http://schemas.openxmlformats.org/officeDocument/2006/relationships/image" Target="../media/image3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579812" y="457200"/>
            <a:ext cx="7910299" cy="1476352"/>
          </a:xfrm>
        </p:spPr>
        <p:txBody>
          <a:bodyPr/>
          <a:lstStyle/>
          <a:p>
            <a:r>
              <a:rPr lang="en-US" dirty="0" smtClean="0"/>
              <a:t>Strings and Text Processing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579812" y="1965299"/>
            <a:ext cx="7910299" cy="1311301"/>
          </a:xfrm>
        </p:spPr>
        <p:txBody>
          <a:bodyPr>
            <a:normAutofit/>
          </a:bodyPr>
          <a:lstStyle/>
          <a:p>
            <a:r>
              <a:rPr lang="en-US" dirty="0" smtClean="0"/>
              <a:t>Processing and Manipulating Text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684212" y="4410539"/>
            <a:ext cx="3187613" cy="525135"/>
          </a:xfrm>
        </p:spPr>
        <p:txBody>
          <a:bodyPr/>
          <a:lstStyle/>
          <a:p>
            <a:r>
              <a:rPr lang="en-US" dirty="0" smtClean="0"/>
              <a:t>SoftUni Team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84213" y="4880438"/>
            <a:ext cx="3187614" cy="444343"/>
          </a:xfrm>
        </p:spPr>
        <p:txBody>
          <a:bodyPr/>
          <a:lstStyle/>
          <a:p>
            <a:r>
              <a:rPr lang="en-US" dirty="0"/>
              <a:t>Technical </a:t>
            </a:r>
            <a:r>
              <a:rPr lang="en-US" dirty="0" smtClean="0"/>
              <a:t>Trainers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684212" y="5334000"/>
            <a:ext cx="3187613" cy="363552"/>
          </a:xfrm>
        </p:spPr>
        <p:txBody>
          <a:bodyPr/>
          <a:lstStyle/>
          <a:p>
            <a:r>
              <a:rPr lang="en-US" dirty="0"/>
              <a:t>Software </a:t>
            </a:r>
            <a:r>
              <a:rPr lang="en-US" dirty="0" smtClean="0"/>
              <a:t>University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684212" y="5715000"/>
            <a:ext cx="3187613" cy="331235"/>
          </a:xfrm>
        </p:spPr>
        <p:txBody>
          <a:bodyPr/>
          <a:lstStyle/>
          <a:p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softuni.bg</a:t>
            </a:r>
            <a:endParaRPr lang="en-US" dirty="0"/>
          </a:p>
        </p:txBody>
      </p:sp>
      <p:pic>
        <p:nvPicPr>
          <p:cNvPr id="1028" name="Picture 4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745783" y="3219091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12" descr="http://softuni.b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flipH="1">
            <a:off x="3579812" y="3968769"/>
            <a:ext cx="2133598" cy="234148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rot="576164">
            <a:off x="5116700" y="3806198"/>
            <a:ext cx="1494640" cy="7229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rgbClr val="F0A22E">
                      <a:alpha val="40000"/>
                    </a:srgbClr>
                  </a:glow>
                </a:effectLst>
              </a:rPr>
              <a:t>Advanced</a:t>
            </a:r>
          </a:p>
          <a:p>
            <a:pPr algn="ctr">
              <a:lnSpc>
                <a:spcPct val="85000"/>
              </a:lnSpc>
            </a:pPr>
            <a:r>
              <a:rPr lang="en-US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rgbClr val="F0A22E">
                      <a:alpha val="40000"/>
                    </a:srgbClr>
                  </a:glow>
                </a:effectLst>
              </a:rPr>
              <a:t>Java</a:t>
            </a:r>
            <a:endParaRPr lang="en-US" b="1" spc="50" dirty="0">
              <a:ln w="9525" cmpd="sng">
                <a:solidFill>
                  <a:srgbClr val="FFA72A"/>
                </a:solidFill>
                <a:prstDash val="solid"/>
              </a:ln>
              <a:solidFill>
                <a:srgbClr val="FFF0D9"/>
              </a:solidFill>
              <a:effectLst>
                <a:glow rad="38100">
                  <a:srgbClr val="F0A22E">
                    <a:alpha val="40000"/>
                  </a:srgbClr>
                </a:glow>
              </a:effectLst>
            </a:endParaRPr>
          </a:p>
        </p:txBody>
      </p:sp>
      <p:pic>
        <p:nvPicPr>
          <p:cNvPr id="17" name="Picture 16" descr="http://softuni.org">
            <a:hlinkClick r:id="rId7" tooltip="Software University Foundation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 l="-5359" t="-15226" r="-5359" b="-15226"/>
          <a:stretch/>
        </p:blipFill>
        <p:spPr>
          <a:xfrm>
            <a:off x="745783" y="2057400"/>
            <a:ext cx="2175525" cy="838552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4" name="Picture 8" descr="Ball-of-thick-string-007.jpg (460×276)"/>
          <p:cNvPicPr>
            <a:picLocks noGrp="1" noChangeAspect="1" noChangeArrowheads="1"/>
          </p:cNvPicPr>
          <p:nvPr>
            <p:ph type="pic" sz="quarter" idx="16"/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767513" y="3733800"/>
            <a:ext cx="4722812" cy="24384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40342975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Concatenating Strings</a:t>
            </a:r>
            <a:endParaRPr lang="bg-BG" dirty="0"/>
          </a:p>
        </p:txBody>
      </p:sp>
      <p:sp>
        <p:nvSpPr>
          <p:cNvPr id="477187" name="Rectangle 3"/>
          <p:cNvSpPr>
            <a:spLocks noGrp="1" noChangeArrowheads="1"/>
          </p:cNvSpPr>
          <p:nvPr>
            <p:ph idx="1"/>
          </p:nvPr>
        </p:nvSpPr>
        <p:spPr>
          <a:xfrm>
            <a:off x="303212" y="1143001"/>
            <a:ext cx="11263200" cy="531018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There are two ways to combine </a:t>
            </a:r>
            <a:r>
              <a:rPr lang="en-US" dirty="0" smtClean="0"/>
              <a:t>Strings</a:t>
            </a:r>
            <a:r>
              <a:rPr lang="en-US" dirty="0"/>
              <a:t>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Using the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concat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</a:t>
            </a:r>
            <a:r>
              <a:rPr lang="en-US" dirty="0"/>
              <a:t> method</a:t>
            </a:r>
          </a:p>
          <a:p>
            <a:pPr lvl="1">
              <a:lnSpc>
                <a:spcPct val="100000"/>
              </a:lnSpc>
            </a:pPr>
            <a:endParaRPr lang="en-US" sz="2800" dirty="0"/>
          </a:p>
          <a:p>
            <a:pPr lvl="1">
              <a:lnSpc>
                <a:spcPct val="100000"/>
              </a:lnSpc>
              <a:spcBef>
                <a:spcPts val="1000"/>
              </a:spcBef>
            </a:pPr>
            <a:r>
              <a:rPr lang="en-US" dirty="0"/>
              <a:t>Using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  <a:r>
              <a:rPr lang="en-US" dirty="0"/>
              <a:t> or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+=</a:t>
            </a:r>
            <a:r>
              <a:rPr lang="en-US" dirty="0"/>
              <a:t> operators</a:t>
            </a:r>
          </a:p>
          <a:p>
            <a:pPr lvl="1">
              <a:lnSpc>
                <a:spcPct val="100000"/>
              </a:lnSpc>
            </a:pPr>
            <a:endParaRPr lang="en-US" sz="2800" dirty="0"/>
          </a:p>
          <a:p>
            <a:pPr>
              <a:lnSpc>
                <a:spcPct val="100000"/>
              </a:lnSpc>
              <a:spcBef>
                <a:spcPts val="3600"/>
              </a:spcBef>
            </a:pPr>
            <a:r>
              <a:rPr lang="en-US" dirty="0"/>
              <a:t>Any object can be appended to a </a:t>
            </a:r>
            <a:r>
              <a:rPr lang="en-US" dirty="0" smtClean="0"/>
              <a:t>String</a:t>
            </a:r>
            <a:endParaRPr lang="en-US" dirty="0"/>
          </a:p>
        </p:txBody>
      </p:sp>
      <p:sp>
        <p:nvSpPr>
          <p:cNvPr id="477188" name="Rectangle 4"/>
          <p:cNvSpPr>
            <a:spLocks noChangeArrowheads="1"/>
          </p:cNvSpPr>
          <p:nvPr/>
        </p:nvSpPr>
        <p:spPr bwMode="auto">
          <a:xfrm>
            <a:off x="1065212" y="2546121"/>
            <a:ext cx="10058400" cy="43088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tring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 =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str.concat(strToConcat);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77190" name="Rectangle 6"/>
          <p:cNvSpPr>
            <a:spLocks noChangeArrowheads="1"/>
          </p:cNvSpPr>
          <p:nvPr/>
        </p:nvSpPr>
        <p:spPr bwMode="auto">
          <a:xfrm>
            <a:off x="1065212" y="3796791"/>
            <a:ext cx="10058400" cy="76944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tring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 = str1 + str2 + str3;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tring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 += str1;</a:t>
            </a:r>
          </a:p>
        </p:txBody>
      </p:sp>
      <p:sp>
        <p:nvSpPr>
          <p:cNvPr id="477191" name="Rectangle 7"/>
          <p:cNvSpPr>
            <a:spLocks noChangeArrowheads="1"/>
          </p:cNvSpPr>
          <p:nvPr/>
        </p:nvSpPr>
        <p:spPr bwMode="auto">
          <a:xfrm>
            <a:off x="760412" y="5422855"/>
            <a:ext cx="10363200" cy="110799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tring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name =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"Peter";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age = 22;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tring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 = name +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"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 age; //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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"Peter 22"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91097706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Concatenating Strings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337157" y="866750"/>
            <a:ext cx="3524026" cy="363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1165647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606211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945573"/>
            <a:ext cx="11804822" cy="557035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Finding a character or substring within given string</a:t>
            </a:r>
          </a:p>
          <a:p>
            <a:pPr lvl="1">
              <a:lnSpc>
                <a:spcPct val="100000"/>
              </a:lnSpc>
              <a:spcAft>
                <a:spcPts val="0"/>
              </a:spcAft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str.indexOf(String/char term)</a:t>
            </a:r>
            <a:r>
              <a:rPr lang="en-US" noProof="1" smtClean="0"/>
              <a:t> – returns the index of the first occurrence of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term</a:t>
            </a:r>
            <a:r>
              <a:rPr lang="en-US" noProof="1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noProof="1" smtClean="0"/>
              <a:t>in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</a:t>
            </a:r>
          </a:p>
          <a:p>
            <a:pPr lvl="2">
              <a:lnSpc>
                <a:spcPct val="100000"/>
              </a:lnSpc>
              <a:spcAft>
                <a:spcPts val="0"/>
              </a:spcAft>
            </a:pPr>
            <a:r>
              <a:rPr lang="en-US" noProof="1" smtClean="0"/>
              <a:t>Returns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-1</a:t>
            </a:r>
            <a:r>
              <a:rPr lang="en-US" noProof="1" smtClean="0"/>
              <a:t> if there is no match</a:t>
            </a:r>
          </a:p>
          <a:p>
            <a:pPr marL="377887" lvl="1" indent="0">
              <a:lnSpc>
                <a:spcPct val="100000"/>
              </a:lnSpc>
              <a:buNone/>
            </a:pPr>
            <a:endParaRPr lang="en-US" sz="2800" dirty="0">
              <a:latin typeface="Courier New" pitchFamily="49" charset="0"/>
            </a:endParaRPr>
          </a:p>
          <a:p>
            <a:pPr lvl="1">
              <a:lnSpc>
                <a:spcPct val="100000"/>
              </a:lnSpc>
              <a:spcBef>
                <a:spcPts val="1800"/>
              </a:spcBef>
            </a:pPr>
            <a:endParaRPr lang="en-US" sz="2400" dirty="0" smtClean="0"/>
          </a:p>
          <a:p>
            <a:pPr lvl="1">
              <a:lnSpc>
                <a:spcPct val="100000"/>
              </a:lnSpc>
              <a:spcBef>
                <a:spcPts val="1800"/>
              </a:spcBef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str.lastIndexOf(String/char term)</a:t>
            </a:r>
            <a:r>
              <a:rPr lang="en-US" noProof="1" smtClean="0"/>
              <a:t> – return</a:t>
            </a:r>
            <a:r>
              <a:rPr lang="en-US" noProof="1"/>
              <a:t>s</a:t>
            </a:r>
            <a:r>
              <a:rPr lang="en-US" noProof="1" smtClean="0"/>
              <a:t> the index of the last occurrence of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term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noProof="1"/>
              <a:t>in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</a:t>
            </a:r>
          </a:p>
          <a:p>
            <a:pPr lvl="1">
              <a:lnSpc>
                <a:spcPct val="100000"/>
              </a:lnSpc>
              <a:spcBef>
                <a:spcPts val="1800"/>
              </a:spcBef>
            </a:pPr>
            <a:endParaRPr lang="en-US" noProof="1">
              <a:latin typeface="Courier New" pitchFamily="49" charset="0"/>
            </a:endParaRPr>
          </a:p>
        </p:txBody>
      </p:sp>
      <p:sp>
        <p:nvSpPr>
          <p:cNvPr id="6062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Searching </a:t>
            </a:r>
            <a:r>
              <a:rPr lang="en-US" dirty="0" smtClean="0"/>
              <a:t>in Strings</a:t>
            </a:r>
            <a:endParaRPr lang="bg-BG" dirty="0"/>
          </a:p>
        </p:txBody>
      </p:sp>
      <p:sp>
        <p:nvSpPr>
          <p:cNvPr id="606214" name="Rectangle 6"/>
          <p:cNvSpPr>
            <a:spLocks noChangeArrowheads="1"/>
          </p:cNvSpPr>
          <p:nvPr/>
        </p:nvSpPr>
        <p:spPr bwMode="auto">
          <a:xfrm>
            <a:off x="912812" y="3295471"/>
            <a:ext cx="10210800" cy="12003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email = "vasko@gmail.org";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firstIndex = email.indexOf("@gmail.org"); // 5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noIndex = email.indexOf(</a:t>
            </a:r>
            <a:r>
              <a:rPr lang="bg-BG" b="1" dirty="0" smtClean="0"/>
              <a:t>'</a:t>
            </a:r>
            <a:r>
              <a:rPr lang="en-US" b="1" dirty="0" smtClean="0"/>
              <a:t>@</a:t>
            </a:r>
            <a:r>
              <a:rPr lang="bg-BG" b="1" dirty="0" smtClean="0"/>
              <a:t>'</a:t>
            </a:r>
            <a:r>
              <a:rPr lang="en-US" b="1" dirty="0" smtClean="0"/>
              <a:t>, 6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 // -1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06215" name="Rectangle 7"/>
          <p:cNvSpPr>
            <a:spLocks noChangeArrowheads="1"/>
          </p:cNvSpPr>
          <p:nvPr/>
        </p:nvSpPr>
        <p:spPr bwMode="auto">
          <a:xfrm>
            <a:off x="912811" y="5722203"/>
            <a:ext cx="10210801" cy="83099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verse = "To be or not to be..";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lastIndex = verse.lastIndexOf("be");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16</a:t>
            </a:r>
          </a:p>
        </p:txBody>
      </p:sp>
      <p:pic>
        <p:nvPicPr>
          <p:cNvPr id="49154" name="Picture 2" descr="http://www.eton.ac/images/search-icon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218612" y="2514600"/>
            <a:ext cx="1905000" cy="1905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228616033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Searching in Strings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446212" y="5754968"/>
            <a:ext cx="8938472" cy="719034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337157" y="866750"/>
            <a:ext cx="3524026" cy="363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341953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2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Extracting Substrings</a:t>
            </a:r>
            <a:endParaRPr lang="bg-BG" dirty="0"/>
          </a:p>
        </p:txBody>
      </p:sp>
      <p:sp>
        <p:nvSpPr>
          <p:cNvPr id="607235" name="Rectangle 3"/>
          <p:cNvSpPr>
            <a:spLocks noGrp="1" noChangeArrowheads="1"/>
          </p:cNvSpPr>
          <p:nvPr>
            <p:ph idx="1"/>
          </p:nvPr>
        </p:nvSpPr>
        <p:spPr>
          <a:xfrm>
            <a:off x="303212" y="1066801"/>
            <a:ext cx="11049000" cy="565467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Extracting substrings</a:t>
            </a:r>
          </a:p>
          <a:p>
            <a:pPr lvl="1">
              <a:lnSpc>
                <a:spcPct val="100000"/>
              </a:lnSpc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str.substring(int startIndex, int endIndex)</a:t>
            </a:r>
            <a:endParaRPr lang="en-US" b="1" noProof="1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lvl="1">
              <a:lnSpc>
                <a:spcPct val="100000"/>
              </a:lnSpc>
            </a:pPr>
            <a:endParaRPr lang="en-US" noProof="1"/>
          </a:p>
          <a:p>
            <a:pPr lvl="1">
              <a:lnSpc>
                <a:spcPct val="100000"/>
              </a:lnSpc>
            </a:pPr>
            <a:endParaRPr lang="en-US" noProof="1"/>
          </a:p>
          <a:p>
            <a:pPr lvl="1">
              <a:lnSpc>
                <a:spcPct val="100000"/>
              </a:lnSpc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str.substring(int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startIndex)</a:t>
            </a:r>
          </a:p>
        </p:txBody>
      </p:sp>
      <p:sp>
        <p:nvSpPr>
          <p:cNvPr id="607238" name="Rectangle 6"/>
          <p:cNvSpPr>
            <a:spLocks noChangeArrowheads="1"/>
          </p:cNvSpPr>
          <p:nvPr/>
        </p:nvSpPr>
        <p:spPr bwMode="auto">
          <a:xfrm>
            <a:off x="1052511" y="2391804"/>
            <a:ext cx="10147301" cy="12003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filename =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"C:\\Pics\\Rila2005.jpg";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name =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filename.substring(8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16);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name is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Rila2005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07239" name="Rectangle 7"/>
          <p:cNvSpPr>
            <a:spLocks noChangeArrowheads="1"/>
          </p:cNvSpPr>
          <p:nvPr/>
        </p:nvSpPr>
        <p:spPr bwMode="auto">
          <a:xfrm>
            <a:off x="1072498" y="4286071"/>
            <a:ext cx="10127314" cy="12003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filename =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"C:\\Pics\\Summer2009.jpg";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nameAndExtension =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filename.substring(8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nameAndExtension is Summer2009.jpg</a:t>
            </a:r>
          </a:p>
        </p:txBody>
      </p:sp>
      <p:graphicFrame>
        <p:nvGraphicFramePr>
          <p:cNvPr id="607342" name="Group 1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87953907"/>
              </p:ext>
            </p:extLst>
          </p:nvPr>
        </p:nvGraphicFramePr>
        <p:xfrm>
          <a:off x="1098619" y="5775445"/>
          <a:ext cx="8142285" cy="845504"/>
        </p:xfrm>
        <a:graphic>
          <a:graphicData uri="http://schemas.openxmlformats.org/drawingml/2006/table">
            <a:tbl>
              <a:tblPr/>
              <a:tblGrid>
                <a:gridCol w="40790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0790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40790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403177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407902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404752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407902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407901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  <a:gridCol w="409477">
                  <a:extLst>
                    <a:ext uri="{9D8B030D-6E8A-4147-A177-3AD203B41FA5}">
                      <a16:colId xmlns:a16="http://schemas.microsoft.com/office/drawing/2014/main" xmlns="" val="20008"/>
                    </a:ext>
                  </a:extLst>
                </a:gridCol>
                <a:gridCol w="407902">
                  <a:extLst>
                    <a:ext uri="{9D8B030D-6E8A-4147-A177-3AD203B41FA5}">
                      <a16:colId xmlns:a16="http://schemas.microsoft.com/office/drawing/2014/main" xmlns="" val="20009"/>
                    </a:ext>
                  </a:extLst>
                </a:gridCol>
                <a:gridCol w="406327">
                  <a:extLst>
                    <a:ext uri="{9D8B030D-6E8A-4147-A177-3AD203B41FA5}">
                      <a16:colId xmlns:a16="http://schemas.microsoft.com/office/drawing/2014/main" xmlns="" val="20010"/>
                    </a:ext>
                  </a:extLst>
                </a:gridCol>
                <a:gridCol w="406327">
                  <a:extLst>
                    <a:ext uri="{9D8B030D-6E8A-4147-A177-3AD203B41FA5}">
                      <a16:colId xmlns:a16="http://schemas.microsoft.com/office/drawing/2014/main" xmlns="" val="20011"/>
                    </a:ext>
                  </a:extLst>
                </a:gridCol>
                <a:gridCol w="406327">
                  <a:extLst>
                    <a:ext uri="{9D8B030D-6E8A-4147-A177-3AD203B41FA5}">
                      <a16:colId xmlns:a16="http://schemas.microsoft.com/office/drawing/2014/main" xmlns="" val="20012"/>
                    </a:ext>
                  </a:extLst>
                </a:gridCol>
                <a:gridCol w="407901">
                  <a:extLst>
                    <a:ext uri="{9D8B030D-6E8A-4147-A177-3AD203B41FA5}">
                      <a16:colId xmlns:a16="http://schemas.microsoft.com/office/drawing/2014/main" xmlns="" val="20013"/>
                    </a:ext>
                  </a:extLst>
                </a:gridCol>
                <a:gridCol w="406327">
                  <a:extLst>
                    <a:ext uri="{9D8B030D-6E8A-4147-A177-3AD203B41FA5}">
                      <a16:colId xmlns:a16="http://schemas.microsoft.com/office/drawing/2014/main" xmlns="" val="20014"/>
                    </a:ext>
                  </a:extLst>
                </a:gridCol>
                <a:gridCol w="406327">
                  <a:extLst>
                    <a:ext uri="{9D8B030D-6E8A-4147-A177-3AD203B41FA5}">
                      <a16:colId xmlns:a16="http://schemas.microsoft.com/office/drawing/2014/main" xmlns="" val="20015"/>
                    </a:ext>
                  </a:extLst>
                </a:gridCol>
                <a:gridCol w="406327">
                  <a:extLst>
                    <a:ext uri="{9D8B030D-6E8A-4147-A177-3AD203B41FA5}">
                      <a16:colId xmlns:a16="http://schemas.microsoft.com/office/drawing/2014/main" xmlns="" val="20016"/>
                    </a:ext>
                  </a:extLst>
                </a:gridCol>
                <a:gridCol w="407902">
                  <a:extLst>
                    <a:ext uri="{9D8B030D-6E8A-4147-A177-3AD203B41FA5}">
                      <a16:colId xmlns:a16="http://schemas.microsoft.com/office/drawing/2014/main" xmlns="" val="20017"/>
                    </a:ext>
                  </a:extLst>
                </a:gridCol>
                <a:gridCol w="407901">
                  <a:extLst>
                    <a:ext uri="{9D8B030D-6E8A-4147-A177-3AD203B41FA5}">
                      <a16:colId xmlns:a16="http://schemas.microsoft.com/office/drawing/2014/main" xmlns="" val="20018"/>
                    </a:ext>
                  </a:extLst>
                </a:gridCol>
                <a:gridCol w="407902">
                  <a:extLst>
                    <a:ext uri="{9D8B030D-6E8A-4147-A177-3AD203B41FA5}">
                      <a16:colId xmlns:a16="http://schemas.microsoft.com/office/drawing/2014/main" xmlns="" val="20019"/>
                    </a:ext>
                  </a:extLst>
                </a:gridCol>
              </a:tblGrid>
              <a:tr h="43338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0</a:t>
                      </a:r>
                    </a:p>
                  </a:txBody>
                  <a:tcPr marL="90000" marR="90000" marT="46800" marB="46800" anchor="ctr" anchorCtr="1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1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2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3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4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5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6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7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8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9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10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11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12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13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14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15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16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  <a:cs typeface="Arial" charset="0"/>
                        </a:rPr>
                        <a:t>17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  <a:cs typeface="Arial" charset="0"/>
                        </a:rPr>
                        <a:t>18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  <a:cs typeface="Arial" charset="0"/>
                        </a:rPr>
                        <a:t>19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5877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C</a:t>
                      </a:r>
                    </a:p>
                  </a:txBody>
                  <a:tcPr marL="90000" marR="90000" marT="46800" marB="46800" anchor="ctr" anchorCtr="1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: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\ 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P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i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c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s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\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R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i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l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a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2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5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.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j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p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g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44965605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Extracting Substrings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337157" y="866750"/>
            <a:ext cx="3524026" cy="363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3688268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Splitting Strings</a:t>
            </a:r>
            <a:endParaRPr lang="bg-BG" dirty="0"/>
          </a:p>
        </p:txBody>
      </p:sp>
      <p:sp>
        <p:nvSpPr>
          <p:cNvPr id="63488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To split a string by given separator(s) use the following method:</a:t>
            </a:r>
          </a:p>
          <a:p>
            <a:pPr>
              <a:lnSpc>
                <a:spcPct val="100000"/>
              </a:lnSpc>
            </a:pPr>
            <a:endParaRPr lang="en-US" sz="3000" dirty="0"/>
          </a:p>
          <a:p>
            <a:pPr>
              <a:lnSpc>
                <a:spcPct val="100000"/>
              </a:lnSpc>
            </a:pPr>
            <a:endParaRPr lang="en-US" dirty="0" smtClean="0"/>
          </a:p>
          <a:p>
            <a:pPr>
              <a:lnSpc>
                <a:spcPct val="100000"/>
              </a:lnSpc>
            </a:pPr>
            <a:r>
              <a:rPr lang="en-US" dirty="0" smtClean="0"/>
              <a:t>Example</a:t>
            </a:r>
            <a:r>
              <a:rPr lang="en-US" dirty="0"/>
              <a:t>:</a:t>
            </a:r>
            <a:endParaRPr lang="bg-BG" dirty="0"/>
          </a:p>
        </p:txBody>
      </p:sp>
      <p:sp>
        <p:nvSpPr>
          <p:cNvPr id="634884" name="Rectangle 4"/>
          <p:cNvSpPr>
            <a:spLocks noChangeArrowheads="1"/>
          </p:cNvSpPr>
          <p:nvPr/>
        </p:nvSpPr>
        <p:spPr bwMode="auto">
          <a:xfrm>
            <a:off x="684212" y="1836180"/>
            <a:ext cx="106680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[]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split(String regex)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34885" name="Rectangle 5"/>
          <p:cNvSpPr>
            <a:spLocks noChangeArrowheads="1"/>
          </p:cNvSpPr>
          <p:nvPr/>
        </p:nvSpPr>
        <p:spPr bwMode="auto">
          <a:xfrm>
            <a:off x="684212" y="3787676"/>
            <a:ext cx="10668000" cy="230832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dirty="0" smtClean="0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String listOfBeers = </a:t>
            </a:r>
            <a:r>
              <a:rPr lang="en-US" b="1" dirty="0" smtClean="0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"</a:t>
            </a:r>
            <a:r>
              <a:rPr lang="en-US" b="1" dirty="0" err="1" smtClean="0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Shumensko</a:t>
            </a:r>
            <a:r>
              <a:rPr lang="en-US" b="1" dirty="0" smtClean="0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,</a:t>
            </a:r>
            <a:r>
              <a:rPr lang="en-US" b="1" dirty="0" smtClean="0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b="1" dirty="0" err="1" smtClean="0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Stolichno</a:t>
            </a:r>
            <a:r>
              <a:rPr lang="en-US" b="1" dirty="0" smtClean="0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, </a:t>
            </a:r>
            <a:r>
              <a:rPr lang="en-US" b="1" dirty="0" err="1" smtClean="0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Staropramen</a:t>
            </a:r>
            <a:r>
              <a:rPr lang="en-US" b="1" dirty="0" smtClean="0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";</a:t>
            </a:r>
            <a:r>
              <a:rPr lang="en-US" b="1" dirty="0" smtClean="0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/>
            </a:r>
            <a:br>
              <a:rPr lang="en-US" b="1" dirty="0" smtClean="0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</a:br>
            <a:r>
              <a:rPr lang="en-US" b="1" dirty="0" smtClean="0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String[] beers = </a:t>
            </a:r>
            <a:r>
              <a:rPr lang="en-US" b="1" dirty="0" err="1" smtClean="0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listOfBeers.split</a:t>
            </a:r>
            <a:r>
              <a:rPr lang="en-US" b="1" dirty="0" smtClean="0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(</a:t>
            </a:r>
            <a:r>
              <a:rPr lang="en-US" b="1" dirty="0" smtClean="0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"</a:t>
            </a:r>
            <a:r>
              <a:rPr lang="en-US" b="1" dirty="0" smtClean="0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, </a:t>
            </a:r>
            <a:r>
              <a:rPr lang="en-US" b="1" dirty="0" smtClean="0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");</a:t>
            </a:r>
            <a:r>
              <a:rPr lang="en-US" b="1" dirty="0" smtClean="0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/>
            </a:r>
            <a:br>
              <a:rPr lang="en-US" b="1" dirty="0" smtClean="0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</a:br>
            <a:r>
              <a:rPr lang="en-US" b="1" dirty="0" smtClean="0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System.</a:t>
            </a:r>
            <a:r>
              <a:rPr lang="en-US" b="1" i="1" dirty="0" smtClean="0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out</a:t>
            </a:r>
            <a:r>
              <a:rPr lang="en-US" b="1" dirty="0" smtClean="0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.println("Available beers are:");</a:t>
            </a:r>
            <a:br>
              <a:rPr lang="en-US" b="1" dirty="0" smtClean="0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</a:br>
            <a:r>
              <a:rPr lang="en-US" b="1" dirty="0" smtClean="0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for (String beer : beers) {</a:t>
            </a:r>
            <a:br>
              <a:rPr lang="en-US" b="1" dirty="0" smtClean="0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</a:br>
            <a:r>
              <a:rPr lang="en-US" b="1" dirty="0" smtClean="0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   System.</a:t>
            </a:r>
            <a:r>
              <a:rPr lang="en-US" b="1" i="1" dirty="0" smtClean="0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out</a:t>
            </a:r>
            <a:r>
              <a:rPr lang="en-US" b="1" dirty="0" smtClean="0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.println(beer);</a:t>
            </a:r>
            <a:br>
              <a:rPr lang="en-US" b="1" dirty="0" smtClean="0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</a:br>
            <a:r>
              <a:rPr lang="en-US" b="1" dirty="0" smtClean="0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}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6" name="Picture 1" descr="C:\Trash\splot.png"/>
          <p:cNvPicPr>
            <a:picLocks noChangeAspect="1" noChangeArrowheads="1"/>
          </p:cNvPicPr>
          <p:nvPr/>
        </p:nvPicPr>
        <p:blipFill>
          <a:blip r:embed="rId2" cstate="screen">
            <a:lum bright="10000" contrast="20000"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371012" y="4572000"/>
            <a:ext cx="1495424" cy="1342234"/>
          </a:xfrm>
          <a:prstGeom prst="rect">
            <a:avLst/>
          </a:prstGeom>
          <a:noFill/>
          <a:effectLst>
            <a:softEdge rad="31750"/>
          </a:effec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74162221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Splitting Strings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1446212" y="5754968"/>
            <a:ext cx="8938472" cy="719034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337157" y="866750"/>
            <a:ext cx="3524026" cy="363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8009526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826" name="Rectangle 2"/>
          <p:cNvSpPr>
            <a:spLocks noGrp="1" noChangeArrowheads="1"/>
          </p:cNvSpPr>
          <p:nvPr>
            <p:ph type="title"/>
          </p:nvPr>
        </p:nvSpPr>
        <p:spPr>
          <a:xfrm>
            <a:off x="1446212" y="4572000"/>
            <a:ext cx="8938472" cy="8206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Other String Operations</a:t>
            </a:r>
            <a:endParaRPr lang="bg-BG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446212" y="5373968"/>
            <a:ext cx="8938472" cy="1106832"/>
          </a:xfrm>
        </p:spPr>
        <p:txBody>
          <a:bodyPr/>
          <a:lstStyle/>
          <a:p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Replacing </a:t>
            </a:r>
            <a:r>
              <a:rPr 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Substrings, </a:t>
            </a: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Changing Character Casing, </a:t>
            </a:r>
            <a:r>
              <a:rPr 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Trimming and boolean methods</a:t>
            </a:r>
            <a:endParaRPr lang="bg-BG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26" name="Picture 2" descr="C:\Users\tilchev\Desktop\Make-a-Star-with-String-Step-7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56012" y="640080"/>
            <a:ext cx="4343400" cy="347472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14121256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Replacing </a:t>
            </a:r>
            <a:r>
              <a:rPr lang="en-US" sz="3600" dirty="0" smtClean="0"/>
              <a:t>substrings</a:t>
            </a:r>
            <a:endParaRPr lang="bg-BG" sz="3600" dirty="0"/>
          </a:p>
        </p:txBody>
      </p:sp>
      <p:sp>
        <p:nvSpPr>
          <p:cNvPr id="4638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str.replace(CharSequence tar, CharSequence rep)</a:t>
            </a:r>
            <a:r>
              <a:rPr lang="en-US" sz="3000" dirty="0" smtClean="0"/>
              <a:t> </a:t>
            </a:r>
            <a:r>
              <a:rPr lang="en-US" sz="3000" dirty="0"/>
              <a:t>– replaces all occurrences of given </a:t>
            </a:r>
            <a:r>
              <a:rPr lang="en-US" sz="3000" dirty="0" smtClean="0"/>
              <a:t>String </a:t>
            </a:r>
            <a:r>
              <a:rPr lang="en-US" sz="3000" dirty="0"/>
              <a:t>with another</a:t>
            </a:r>
          </a:p>
          <a:p>
            <a:pPr lvl="1">
              <a:lnSpc>
                <a:spcPct val="100000"/>
              </a:lnSpc>
            </a:pPr>
            <a:r>
              <a:rPr lang="en-US" sz="2800" dirty="0"/>
              <a:t>The result </a:t>
            </a:r>
            <a:r>
              <a:rPr lang="en-US" sz="2800" dirty="0" smtClean="0"/>
              <a:t>is a </a:t>
            </a:r>
            <a:r>
              <a:rPr lang="en-US" sz="2800" dirty="0"/>
              <a:t>new string (strings are immutable)</a:t>
            </a:r>
          </a:p>
          <a:p>
            <a:pPr lvl="1">
              <a:lnSpc>
                <a:spcPct val="100000"/>
              </a:lnSpc>
            </a:pPr>
            <a:endParaRPr lang="en-US" sz="2600" dirty="0"/>
          </a:p>
          <a:p>
            <a:pPr lvl="1">
              <a:lnSpc>
                <a:spcPct val="100000"/>
              </a:lnSpc>
              <a:buNone/>
            </a:pPr>
            <a:endParaRPr lang="en-US" sz="2800" dirty="0" smtClean="0"/>
          </a:p>
          <a:p>
            <a:pPr lvl="1">
              <a:lnSpc>
                <a:spcPct val="100000"/>
              </a:lnSpc>
              <a:buNone/>
            </a:pPr>
            <a:endParaRPr lang="en-US" sz="2800" dirty="0"/>
          </a:p>
          <a:p>
            <a:pPr>
              <a:lnSpc>
                <a:spcPct val="100000"/>
              </a:lnSpc>
            </a:pP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str.replaceAll(String regex, String rep)</a:t>
            </a:r>
            <a:r>
              <a:rPr lang="en-US" sz="3000" dirty="0" smtClean="0"/>
              <a:t> – replaces all matches of given regex with a specified </a:t>
            </a:r>
            <a:r>
              <a:rPr lang="en-US" sz="3000" dirty="0" smtClean="0"/>
              <a:t>String</a:t>
            </a:r>
            <a:endParaRPr lang="en-US" sz="3000" dirty="0" smtClean="0"/>
          </a:p>
        </p:txBody>
      </p:sp>
      <p:sp>
        <p:nvSpPr>
          <p:cNvPr id="463876" name="Rectangle 4"/>
          <p:cNvSpPr>
            <a:spLocks noChangeArrowheads="1"/>
          </p:cNvSpPr>
          <p:nvPr/>
        </p:nvSpPr>
        <p:spPr bwMode="auto">
          <a:xfrm>
            <a:off x="836612" y="2778204"/>
            <a:ext cx="10439400" cy="110799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cocktail = "Vodka + Martini + Cherry";</a:t>
            </a:r>
            <a:b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replaced = cocktail.replace("+", "and");</a:t>
            </a:r>
            <a:b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Vodka and Martini and Cherry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24867781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 smtClean="0"/>
              <a:t>What is a String?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 smtClean="0"/>
              <a:t>Manipulating Strings</a:t>
            </a:r>
          </a:p>
          <a:p>
            <a:pPr lvl="1">
              <a:lnSpc>
                <a:spcPts val="4000"/>
              </a:lnSpc>
            </a:pPr>
            <a:r>
              <a:rPr lang="en-US" dirty="0" smtClean="0"/>
              <a:t>Comparing, Concatenating, Searching</a:t>
            </a:r>
          </a:p>
          <a:p>
            <a:pPr lvl="1">
              <a:lnSpc>
                <a:spcPts val="4000"/>
              </a:lnSpc>
            </a:pPr>
            <a:r>
              <a:rPr lang="en-US" dirty="0" smtClean="0"/>
              <a:t>Extracting Substrings, Splitting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304212" y="1638368"/>
            <a:ext cx="3429001" cy="4421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7152355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3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Changing Character Casing</a:t>
            </a:r>
            <a:endParaRPr lang="bg-BG" dirty="0"/>
          </a:p>
        </p:txBody>
      </p:sp>
      <p:sp>
        <p:nvSpPr>
          <p:cNvPr id="61133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3200" dirty="0"/>
              <a:t>Using </a:t>
            </a:r>
            <a:r>
              <a:rPr lang="en-US" sz="3200" dirty="0" smtClean="0"/>
              <a:t>the method </a:t>
            </a: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toLowerCase()</a:t>
            </a:r>
            <a:endParaRPr lang="en-US" sz="32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lnSpc>
                <a:spcPct val="100000"/>
              </a:lnSpc>
              <a:spcBef>
                <a:spcPts val="1200"/>
              </a:spcBef>
            </a:pPr>
            <a:endParaRPr lang="en-US" sz="3000" dirty="0"/>
          </a:p>
          <a:p>
            <a:pPr>
              <a:lnSpc>
                <a:spcPct val="100000"/>
              </a:lnSpc>
              <a:spcBef>
                <a:spcPts val="1200"/>
              </a:spcBef>
            </a:pPr>
            <a:endParaRPr lang="en-US" sz="3000" dirty="0"/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3200" dirty="0"/>
              <a:t>Using </a:t>
            </a:r>
            <a:r>
              <a:rPr lang="en-US" sz="3200" dirty="0" smtClean="0"/>
              <a:t>the method </a:t>
            </a: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toUpperCase()</a:t>
            </a:r>
            <a:endParaRPr lang="en-US" sz="32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11332" name="Rectangle 4"/>
          <p:cNvSpPr>
            <a:spLocks noChangeArrowheads="1"/>
          </p:cNvSpPr>
          <p:nvPr/>
        </p:nvSpPr>
        <p:spPr bwMode="auto">
          <a:xfrm>
            <a:off x="689550" y="1868055"/>
            <a:ext cx="10510261" cy="116955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tring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alpha =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"aBcDeFg";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tring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lowerAlpha =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alpha.toLowerCase();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abcdefg</a:t>
            </a: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System.out.println(lowerAlpha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</p:txBody>
      </p:sp>
      <p:sp>
        <p:nvSpPr>
          <p:cNvPr id="611333" name="Rectangle 5"/>
          <p:cNvSpPr>
            <a:spLocks noChangeArrowheads="1"/>
          </p:cNvSpPr>
          <p:nvPr/>
        </p:nvSpPr>
        <p:spPr bwMode="auto">
          <a:xfrm>
            <a:off x="684211" y="3935849"/>
            <a:ext cx="10515599" cy="116955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alpha =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"aBcDeFg";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tring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upperAlpha =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alpha.toUpperCase();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ABCDEFG</a:t>
            </a: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System.out.println(upperAlpha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71836193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63795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str.trim()</a:t>
            </a:r>
            <a:r>
              <a:rPr lang="en-US" sz="3000" noProof="1" smtClean="0">
                <a:latin typeface="+mj-lt"/>
                <a:cs typeface="Consolas" pitchFamily="49" charset="0"/>
              </a:rPr>
              <a:t> – trims whitespaces at start and end of string</a:t>
            </a:r>
          </a:p>
          <a:p>
            <a:pPr>
              <a:lnSpc>
                <a:spcPct val="100000"/>
              </a:lnSpc>
            </a:pPr>
            <a:endParaRPr lang="en-US" sz="3000" dirty="0"/>
          </a:p>
          <a:p>
            <a:pPr>
              <a:lnSpc>
                <a:spcPct val="100000"/>
              </a:lnSpc>
            </a:pPr>
            <a:endParaRPr lang="en-US" sz="3000" dirty="0"/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str.</a:t>
            </a: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startsWith(String prefix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endParaRPr lang="en-US" sz="30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lnSpc>
                <a:spcPct val="100000"/>
              </a:lnSpc>
            </a:pPr>
            <a:endParaRPr lang="en-US" sz="3000" dirty="0">
              <a:latin typeface="Courier New" pitchFamily="49" charset="0"/>
            </a:endParaRPr>
          </a:p>
          <a:p>
            <a:pPr>
              <a:lnSpc>
                <a:spcPct val="100000"/>
              </a:lnSpc>
            </a:pPr>
            <a:endParaRPr lang="en-US" sz="3000" dirty="0">
              <a:latin typeface="Courier New" pitchFamily="49" charset="0"/>
            </a:endParaRP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str.</a:t>
            </a: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endsWith(String suffix)</a:t>
            </a:r>
            <a:endParaRPr lang="en-US" sz="3000" b="1" noProof="1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3795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Trimming White </a:t>
            </a:r>
            <a:r>
              <a:rPr lang="en-US" dirty="0" smtClean="0"/>
              <a:t>Space and boolean methods</a:t>
            </a:r>
            <a:endParaRPr lang="bg-BG" dirty="0"/>
          </a:p>
        </p:txBody>
      </p:sp>
      <p:sp>
        <p:nvSpPr>
          <p:cNvPr id="637956" name="Rectangle 4"/>
          <p:cNvSpPr>
            <a:spLocks noChangeArrowheads="1"/>
          </p:cNvSpPr>
          <p:nvPr/>
        </p:nvSpPr>
        <p:spPr bwMode="auto">
          <a:xfrm>
            <a:off x="684212" y="1830339"/>
            <a:ext cx="10591800" cy="104644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tring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 =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  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example of white space  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";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tring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clean =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s.trim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System.out.println(clean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 //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"example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of white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space"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37958" name="Rectangle 6"/>
          <p:cNvSpPr>
            <a:spLocks noChangeArrowheads="1"/>
          </p:cNvSpPr>
          <p:nvPr/>
        </p:nvSpPr>
        <p:spPr bwMode="auto">
          <a:xfrm>
            <a:off x="684212" y="3693442"/>
            <a:ext cx="10591800" cy="101566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tring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 =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"C# is the best!";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boolean isItThough = s.startsWith(“Java");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System.out.println(isQuestion);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false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37959" name="Rectangle 7"/>
          <p:cNvSpPr>
            <a:spLocks noChangeArrowheads="1"/>
          </p:cNvSpPr>
          <p:nvPr/>
        </p:nvSpPr>
        <p:spPr bwMode="auto">
          <a:xfrm>
            <a:off x="684212" y="5636277"/>
            <a:ext cx="10591800" cy="101566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s = "How are you?";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boolean isQuestion = s.endsWith("?");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System.out.println(isQuestion); // true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453007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type="body" idx="1"/>
          </p:nvPr>
        </p:nvSpPr>
        <p:spPr>
          <a:xfrm>
            <a:off x="1446212" y="5754968"/>
            <a:ext cx="8938472" cy="688256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String </a:t>
            </a:r>
            <a:r>
              <a:rPr lang="en-US" dirty="0"/>
              <a:t>O</a:t>
            </a:r>
            <a:r>
              <a:rPr lang="en-US" dirty="0" smtClean="0"/>
              <a:t>perations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337157" y="866750"/>
            <a:ext cx="3524026" cy="363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9248165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Building and Modifying Strings</a:t>
            </a:r>
            <a:endParaRPr lang="bg-BG" sz="4800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1" smtClean="0"/>
              <a:t>Using the StringBuilder Class</a:t>
            </a:r>
            <a:endParaRPr lang="en-US" noProof="1"/>
          </a:p>
        </p:txBody>
      </p:sp>
      <p:pic>
        <p:nvPicPr>
          <p:cNvPr id="31746" name="Picture 2" descr="http://www.rpwages.com/images/crane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785502" y="1734120"/>
            <a:ext cx="4617820" cy="28956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29594957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795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 smtClean="0"/>
              <a:t>StringBuilde</a:t>
            </a:r>
            <a:r>
              <a:rPr lang="en-US" dirty="0" smtClean="0"/>
              <a:t>r: How It Works?</a:t>
            </a:r>
            <a:endParaRPr lang="bg-BG" dirty="0"/>
          </a:p>
        </p:txBody>
      </p:sp>
      <p:sp>
        <p:nvSpPr>
          <p:cNvPr id="673794" name="Rectangle 2"/>
          <p:cNvSpPr>
            <a:spLocks noGrp="1" noChangeArrowheads="1"/>
          </p:cNvSpPr>
          <p:nvPr>
            <p:ph idx="1"/>
          </p:nvPr>
        </p:nvSpPr>
        <p:spPr>
          <a:xfrm>
            <a:off x="303212" y="4114800"/>
            <a:ext cx="11506200" cy="248285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StringBuilder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/>
              <a:t>keeps a buffer memory, allocated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in </a:t>
            </a:r>
            <a:r>
              <a:rPr lang="en-US" dirty="0"/>
              <a:t>advance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Most operations use the buffer memory and do </a:t>
            </a:r>
            <a:r>
              <a:rPr lang="en-US" dirty="0" smtClean="0"/>
              <a:t>not</a:t>
            </a:r>
            <a:br>
              <a:rPr lang="en-US" dirty="0" smtClean="0"/>
            </a:br>
            <a:r>
              <a:rPr lang="en-US" dirty="0" smtClean="0"/>
              <a:t>allocate </a:t>
            </a:r>
            <a:r>
              <a:rPr lang="en-US" dirty="0"/>
              <a:t>new objects</a:t>
            </a:r>
          </a:p>
        </p:txBody>
      </p:sp>
      <p:graphicFrame>
        <p:nvGraphicFramePr>
          <p:cNvPr id="673840" name="Group 4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654730764"/>
              </p:ext>
            </p:extLst>
          </p:nvPr>
        </p:nvGraphicFramePr>
        <p:xfrm>
          <a:off x="3603569" y="1896281"/>
          <a:ext cx="5526088" cy="381000"/>
        </p:xfrm>
        <a:graphic>
          <a:graphicData uri="http://schemas.openxmlformats.org/drawingml/2006/table">
            <a:tbl>
              <a:tblPr/>
              <a:tblGrid>
                <a:gridCol w="3683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xmlns="" val="20008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xmlns="" val="20009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xmlns="" val="20010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xmlns="" val="20011"/>
                    </a:ext>
                  </a:extLst>
                </a:gridCol>
                <a:gridCol w="369888">
                  <a:extLst>
                    <a:ext uri="{9D8B030D-6E8A-4147-A177-3AD203B41FA5}">
                      <a16:colId xmlns:a16="http://schemas.microsoft.com/office/drawing/2014/main" xmlns="" val="20012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xmlns="" val="20013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xmlns="" val="2001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Y</a:t>
                      </a:r>
                      <a:endParaRPr kumimoji="1" lang="bg-BG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3CD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o</a:t>
                      </a:r>
                      <a:endParaRPr kumimoji="1" lang="bg-BG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3CD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,</a:t>
                      </a:r>
                      <a:endParaRPr kumimoji="1" lang="bg-BG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3CD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 </a:t>
                      </a:r>
                      <a:endParaRPr kumimoji="1" lang="bg-BG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3CD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J</a:t>
                      </a:r>
                      <a:endParaRPr kumimoji="1" lang="bg-BG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3CD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a</a:t>
                      </a:r>
                      <a:endParaRPr kumimoji="1" lang="bg-BG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3CD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v </a:t>
                      </a:r>
                      <a:endParaRPr kumimoji="1" lang="bg-BG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3CD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a</a:t>
                      </a:r>
                      <a:endParaRPr kumimoji="1" lang="bg-BG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3CD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!</a:t>
                      </a:r>
                      <a:endParaRPr kumimoji="1" lang="bg-BG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3CD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endParaRPr kumimoji="1" lang="bg-BG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endParaRPr kumimoji="1" lang="bg-BG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endParaRPr kumimoji="1" lang="bg-BG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endParaRPr kumimoji="1" lang="bg-BG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endParaRPr kumimoji="1" lang="bg-BG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endParaRPr kumimoji="1" lang="bg-BG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673831" name="AutoShape 39"/>
          <p:cNvSpPr>
            <a:spLocks/>
          </p:cNvSpPr>
          <p:nvPr/>
        </p:nvSpPr>
        <p:spPr bwMode="auto">
          <a:xfrm rot="16200000">
            <a:off x="5003772" y="935817"/>
            <a:ext cx="460375" cy="3244904"/>
          </a:xfrm>
          <a:prstGeom prst="leftBrace">
            <a:avLst>
              <a:gd name="adj1" fmla="val 72989"/>
              <a:gd name="adj2" fmla="val 50000"/>
            </a:avLst>
          </a:prstGeom>
          <a:noFill/>
          <a:ln w="254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dist="17961" dir="2700000" algn="ctr" rotWithShape="0">
              <a:schemeClr val="bg1">
                <a:lumMod val="75000"/>
                <a:lumOff val="25000"/>
              </a:schemeClr>
            </a:outerShdw>
          </a:effectLst>
        </p:spPr>
        <p:txBody>
          <a:bodyPr wrap="none" anchor="ctr"/>
          <a:lstStyle/>
          <a:p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73832" name="AutoShape 40"/>
          <p:cNvSpPr>
            <a:spLocks/>
          </p:cNvSpPr>
          <p:nvPr/>
        </p:nvSpPr>
        <p:spPr bwMode="auto">
          <a:xfrm rot="16200000">
            <a:off x="7796185" y="1464508"/>
            <a:ext cx="460375" cy="2187521"/>
          </a:xfrm>
          <a:prstGeom prst="leftBrace">
            <a:avLst>
              <a:gd name="adj1" fmla="val 26178"/>
              <a:gd name="adj2" fmla="val 50000"/>
            </a:avLst>
          </a:prstGeom>
          <a:noFill/>
          <a:ln w="254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dist="17961" dir="2700000" algn="ctr" rotWithShape="0">
              <a:schemeClr val="bg1">
                <a:lumMod val="75000"/>
                <a:lumOff val="25000"/>
              </a:schemeClr>
            </a:outerShdw>
          </a:effectLst>
        </p:spPr>
        <p:txBody>
          <a:bodyPr wrap="none" anchor="ctr"/>
          <a:lstStyle/>
          <a:p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73835" name="AutoShape 43"/>
          <p:cNvSpPr>
            <a:spLocks/>
          </p:cNvSpPr>
          <p:nvPr/>
        </p:nvSpPr>
        <p:spPr bwMode="auto">
          <a:xfrm rot="5400000" flipV="1">
            <a:off x="6196752" y="-1077900"/>
            <a:ext cx="331787" cy="5502275"/>
          </a:xfrm>
          <a:prstGeom prst="leftBrace">
            <a:avLst>
              <a:gd name="adj1" fmla="val 138198"/>
              <a:gd name="adj2" fmla="val 50000"/>
            </a:avLst>
          </a:prstGeom>
          <a:noFill/>
          <a:ln w="254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dist="17961" dir="2700000" algn="ctr" rotWithShape="0">
              <a:schemeClr val="bg1">
                <a:lumMod val="75000"/>
                <a:lumOff val="25000"/>
              </a:schemeClr>
            </a:outerShdw>
          </a:effectLst>
        </p:spPr>
        <p:txBody>
          <a:bodyPr wrap="none" anchor="ctr"/>
          <a:lstStyle/>
          <a:p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1812" y="1803689"/>
            <a:ext cx="2847254" cy="14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StringBuilder</a:t>
            </a: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</a:p>
          <a:p>
            <a:pPr lvl="1">
              <a:spcBef>
                <a:spcPts val="1200"/>
              </a:spcBef>
            </a:pP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length() = 9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/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capacity() = 25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722522" y="1004224"/>
            <a:ext cx="12747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Capacity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431420" y="2861908"/>
            <a:ext cx="19284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used 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buffer</a:t>
            </a:r>
          </a:p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(Length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264372" y="2846518"/>
            <a:ext cx="15240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unused buffer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38367468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67174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3000" noProof="1"/>
              <a:t>Use the </a:t>
            </a: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java.lang.StringBuilder</a:t>
            </a:r>
            <a:r>
              <a:rPr lang="en-US" sz="3000" noProof="1" smtClean="0"/>
              <a:t> </a:t>
            </a:r>
            <a:r>
              <a:rPr lang="en-US" sz="3000" noProof="1"/>
              <a:t>class for modifiable </a:t>
            </a:r>
            <a:r>
              <a:rPr lang="en-US" sz="3000" noProof="1" smtClean="0"/>
              <a:t>Strings </a:t>
            </a:r>
            <a:r>
              <a:rPr lang="en-US" sz="3000" noProof="1"/>
              <a:t>of characters</a:t>
            </a:r>
            <a:r>
              <a:rPr lang="en-US" sz="3000" noProof="1" smtClean="0"/>
              <a:t>: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endParaRPr lang="en-US" sz="3000" noProof="1"/>
          </a:p>
          <a:p>
            <a:pPr>
              <a:lnSpc>
                <a:spcPct val="100000"/>
              </a:lnSpc>
            </a:pPr>
            <a:endParaRPr lang="en-US" sz="3000" noProof="1"/>
          </a:p>
          <a:p>
            <a:pPr>
              <a:lnSpc>
                <a:spcPct val="100000"/>
              </a:lnSpc>
            </a:pPr>
            <a:endParaRPr lang="en-US" sz="3000" noProof="1"/>
          </a:p>
          <a:p>
            <a:pPr>
              <a:lnSpc>
                <a:spcPct val="100000"/>
              </a:lnSpc>
            </a:pPr>
            <a:endParaRPr lang="en-US" sz="3000" noProof="1"/>
          </a:p>
          <a:p>
            <a:pPr>
              <a:lnSpc>
                <a:spcPct val="100000"/>
              </a:lnSpc>
            </a:pPr>
            <a:endParaRPr lang="en-US" sz="3000" noProof="1"/>
          </a:p>
          <a:p>
            <a:pPr>
              <a:lnSpc>
                <a:spcPct val="100000"/>
              </a:lnSpc>
            </a:pPr>
            <a:endParaRPr lang="en-US" sz="3000" noProof="1" smtClean="0"/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2800" noProof="1" smtClean="0"/>
              <a:t>Use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StringBuilder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noProof="1"/>
              <a:t>if you need to keep adding characters to a </a:t>
            </a:r>
            <a:r>
              <a:rPr lang="en-US" sz="2800" noProof="1" smtClean="0"/>
              <a:t>String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2800" noProof="1" smtClean="0"/>
              <a:t>or when you have to print to the console many times</a:t>
            </a:r>
            <a:endParaRPr lang="en-US" sz="2800" noProof="1"/>
          </a:p>
        </p:txBody>
      </p:sp>
      <p:sp>
        <p:nvSpPr>
          <p:cNvPr id="67174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Changing the Contents of a </a:t>
            </a:r>
            <a:r>
              <a:rPr lang="en-US" dirty="0" smtClean="0"/>
              <a:t>String</a:t>
            </a:r>
            <a:endParaRPr lang="en-US" noProof="1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71748" name="Rectangle 4"/>
          <p:cNvSpPr>
            <a:spLocks noChangeArrowheads="1"/>
          </p:cNvSpPr>
          <p:nvPr/>
        </p:nvSpPr>
        <p:spPr bwMode="auto">
          <a:xfrm>
            <a:off x="760412" y="2286000"/>
            <a:ext cx="10591800" cy="292387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static String reverseString(String s) {</a:t>
            </a:r>
            <a:b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StringBuilder sb = new StringBuilder();</a:t>
            </a:r>
            <a:b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/>
            </a:r>
            <a:b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for (int i = s.length() - 1; i &gt;= 0; i--) {</a:t>
            </a:r>
            <a:b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sb.append(s.charAt(i));</a:t>
            </a:r>
            <a:b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  <a:b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return sb.toString();</a:t>
            </a:r>
            <a:b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3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3123113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noProof="1"/>
              <a:t>StringBuilde</a:t>
            </a:r>
            <a:r>
              <a:rPr lang="en-US" dirty="0"/>
              <a:t>r </a:t>
            </a:r>
            <a:r>
              <a:rPr lang="en-US" dirty="0" smtClean="0"/>
              <a:t>Class</a:t>
            </a:r>
            <a:endParaRPr lang="bg-BG" dirty="0"/>
          </a:p>
        </p:txBody>
      </p:sp>
      <p:sp>
        <p:nvSpPr>
          <p:cNvPr id="674819" name="Rectangle 3"/>
          <p:cNvSpPr>
            <a:spLocks noGrp="1" noChangeArrowheads="1"/>
          </p:cNvSpPr>
          <p:nvPr>
            <p:ph idx="1"/>
          </p:nvPr>
        </p:nvSpPr>
        <p:spPr>
          <a:xfrm>
            <a:off x="303212" y="1143001"/>
            <a:ext cx="11201400" cy="5383213"/>
          </a:xfrm>
        </p:spPr>
        <p:txBody>
          <a:bodyPr>
            <a:normAutofit lnSpcReduction="10000"/>
          </a:bodyPr>
          <a:lstStyle/>
          <a:p>
            <a:pPr>
              <a:lnSpc>
                <a:spcPct val="110000"/>
              </a:lnSpc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StringBuilder(int capacity)</a:t>
            </a:r>
            <a:r>
              <a:rPr lang="en-US" sz="3200" dirty="0"/>
              <a:t> constructor allocates in </a:t>
            </a:r>
            <a:r>
              <a:rPr lang="en-US" sz="3200" dirty="0" smtClean="0"/>
              <a:t>advance size of buffer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capacity</a:t>
            </a:r>
            <a:endParaRPr lang="en-US" sz="3200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10000"/>
              </a:lnSpc>
            </a:pP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capacity()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dirty="0"/>
              <a:t>holds the currently allocated space (in characters)</a:t>
            </a:r>
          </a:p>
          <a:p>
            <a:pPr>
              <a:lnSpc>
                <a:spcPct val="110000"/>
              </a:lnSpc>
            </a:pP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charAt(int i)</a:t>
            </a:r>
            <a:r>
              <a:rPr lang="en-US" sz="3200" dirty="0" smtClean="0"/>
              <a:t> </a:t>
            </a:r>
            <a:r>
              <a:rPr lang="en-US" sz="3200" dirty="0"/>
              <a:t>gives access to the char value at given </a:t>
            </a:r>
            <a:r>
              <a:rPr lang="en-US" sz="3200" dirty="0" smtClean="0"/>
              <a:t>position</a:t>
            </a:r>
            <a:endParaRPr lang="en-US" sz="3200" dirty="0"/>
          </a:p>
          <a:p>
            <a:pPr>
              <a:lnSpc>
                <a:spcPct val="110000"/>
              </a:lnSpc>
            </a:pP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length()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dirty="0"/>
              <a:t>holds the length of the </a:t>
            </a:r>
            <a:r>
              <a:rPr lang="en-US" sz="3200" dirty="0" smtClean="0"/>
              <a:t>String </a:t>
            </a:r>
            <a:r>
              <a:rPr lang="en-US" sz="3200" dirty="0"/>
              <a:t>in the </a:t>
            </a:r>
            <a:r>
              <a:rPr lang="en-US" sz="3200" dirty="0" smtClean="0"/>
              <a:t>buffer</a:t>
            </a:r>
          </a:p>
          <a:p>
            <a:pPr>
              <a:lnSpc>
                <a:spcPct val="110000"/>
              </a:lnSpc>
            </a:pP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</a:rPr>
              <a:t>setLength(int </a:t>
            </a:r>
            <a:r>
              <a:rPr lang="en-US" sz="3200" b="1" dirty="0" err="1" smtClean="0">
                <a:solidFill>
                  <a:schemeClr val="tx2">
                    <a:lumMod val="75000"/>
                  </a:schemeClr>
                </a:solidFill>
              </a:rPr>
              <a:t>newLength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</a:rPr>
              <a:t>)</a:t>
            </a:r>
            <a:r>
              <a:rPr lang="en-US" sz="3200" b="1" dirty="0" smtClean="0"/>
              <a:t> </a:t>
            </a:r>
            <a:r>
              <a:rPr lang="en-US" sz="3200" dirty="0" smtClean="0"/>
              <a:t>sets the length of the character sequence</a:t>
            </a:r>
          </a:p>
          <a:p>
            <a:pPr lvl="1">
              <a:lnSpc>
                <a:spcPct val="110000"/>
              </a:lnSpc>
            </a:pPr>
            <a:r>
              <a:rPr lang="en-US" sz="3000" dirty="0" smtClean="0"/>
              <a:t>if the new one is greater, \0 chars are added</a:t>
            </a:r>
          </a:p>
          <a:p>
            <a:pPr lvl="1">
              <a:lnSpc>
                <a:spcPct val="110000"/>
              </a:lnSpc>
            </a:pPr>
            <a:r>
              <a:rPr lang="en-US" sz="3000" dirty="0" smtClean="0"/>
              <a:t>if not the method acts as a reverse substring</a:t>
            </a:r>
            <a:endParaRPr lang="en-US" sz="30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30963289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noProof="1"/>
              <a:t>StringBuilde</a:t>
            </a:r>
            <a:r>
              <a:rPr lang="en-US" dirty="0"/>
              <a:t>r Class </a:t>
            </a:r>
            <a:r>
              <a:rPr lang="en-US" dirty="0" smtClean="0"/>
              <a:t>(2)</a:t>
            </a:r>
            <a:endParaRPr lang="bg-BG" dirty="0"/>
          </a:p>
        </p:txBody>
      </p:sp>
      <p:sp>
        <p:nvSpPr>
          <p:cNvPr id="675843" name="Rectangle 3"/>
          <p:cNvSpPr>
            <a:spLocks noGrp="1" noChangeArrowheads="1"/>
          </p:cNvSpPr>
          <p:nvPr>
            <p:ph idx="1"/>
          </p:nvPr>
        </p:nvSpPr>
        <p:spPr>
          <a:xfrm>
            <a:off x="303212" y="990600"/>
            <a:ext cx="10972800" cy="56388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append(…)</a:t>
            </a: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nsolas" pitchFamily="49" charset="0"/>
              </a:rPr>
              <a:t> </a:t>
            </a:r>
            <a:r>
              <a:rPr lang="en-US" sz="3000" noProof="1" smtClean="0"/>
              <a:t>appends an object after the last character in the buffer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delete(int startIndex, int endIndex)</a:t>
            </a:r>
            <a:r>
              <a:rPr lang="en-US" sz="3000" noProof="1" smtClean="0"/>
              <a:t> removes the characters in a substring of this sequence.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insert(int index, CharSequence str, int start, int end)</a:t>
            </a:r>
            <a:r>
              <a:rPr lang="en-US" sz="3000" noProof="1" smtClean="0"/>
              <a:t> </a:t>
            </a:r>
            <a:r>
              <a:rPr lang="en-US" sz="3200" dirty="0" smtClean="0"/>
              <a:t>inserts a subsequence of the specified CharSequence into this sequence.</a:t>
            </a:r>
            <a:endParaRPr lang="en-US" sz="3000" noProof="1" smtClean="0"/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replace(int start, int end, String str)</a:t>
            </a:r>
            <a:r>
              <a:rPr lang="en-US" sz="3000" noProof="1" smtClean="0">
                <a:latin typeface="+mj-lt"/>
              </a:rPr>
              <a:t> </a:t>
            </a:r>
            <a:r>
              <a:rPr lang="en-US" sz="3000" noProof="1" smtClean="0"/>
              <a:t>replaces the characters in a substring of this sequence with characters in the specified String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toString()</a:t>
            </a: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nsolas" panose="020B0609020204030204" pitchFamily="49" charset="0"/>
              </a:rPr>
              <a:t> </a:t>
            </a:r>
            <a:r>
              <a:rPr lang="en-US" sz="3000" noProof="1" smtClean="0"/>
              <a:t>converts the </a:t>
            </a: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StringBuilder</a:t>
            </a:r>
            <a:r>
              <a:rPr lang="en-US" sz="3000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000" noProof="1" smtClean="0"/>
              <a:t>to </a:t>
            </a: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</a:t>
            </a:r>
            <a:endParaRPr lang="en-US" sz="30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7365135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 smtClean="0"/>
              <a:t>Using StringBuilder</a:t>
            </a:r>
            <a:endParaRPr lang="en-US" noProof="1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6212" y="5754968"/>
            <a:ext cx="8938472" cy="719034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337157" y="866750"/>
            <a:ext cx="3524026" cy="363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808107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bg-BG" dirty="0"/>
          </a:p>
        </p:txBody>
      </p:sp>
      <p:sp>
        <p:nvSpPr>
          <p:cNvPr id="43417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600" dirty="0"/>
              <a:t>Strings are </a:t>
            </a: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immutable</a:t>
            </a:r>
            <a:r>
              <a:rPr lang="en-US" sz="3600" dirty="0"/>
              <a:t> sequences of </a:t>
            </a:r>
            <a:endParaRPr lang="en-US" sz="3600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3600" dirty="0" smtClean="0"/>
              <a:t>chars </a:t>
            </a:r>
            <a:r>
              <a:rPr lang="en-US" sz="3600" dirty="0"/>
              <a:t>(instances of </a:t>
            </a:r>
            <a:r>
              <a:rPr lang="en-US" sz="3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java.lang.String</a:t>
            </a:r>
            <a:r>
              <a:rPr lang="en-US" sz="3600" dirty="0" smtClean="0"/>
              <a:t>)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Can’t be iterated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 smtClean="0"/>
              <a:t>Support operations such as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substring()</a:t>
            </a:r>
            <a:r>
              <a:rPr lang="en-US" dirty="0" smtClean="0"/>
              <a:t>, </a:t>
            </a:r>
          </a:p>
          <a:p>
            <a:pPr marL="377887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indexOf()</a:t>
            </a:r>
            <a:r>
              <a:rPr lang="en-US" noProof="1" smtClean="0"/>
              <a:t>,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trim()</a:t>
            </a:r>
            <a:r>
              <a:rPr lang="en-US" noProof="1" smtClean="0"/>
              <a:t>, etc.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noProof="1" smtClean="0"/>
              <a:t>Changes to the String create a new object, instead of modifying the old one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StringBuilder</a:t>
            </a:r>
            <a:r>
              <a:rPr lang="en-US" noProof="1" smtClean="0"/>
              <a:t> offers good performance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noProof="1" smtClean="0"/>
              <a:t>Recommended when concatenating Strings in a loop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 smtClean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36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6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366255" y="1295400"/>
            <a:ext cx="3184135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5034075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Table of Contents (2)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514350" indent="-514350">
              <a:lnSpc>
                <a:spcPts val="4000"/>
              </a:lnSpc>
              <a:buFont typeface="+mj-lt"/>
              <a:buAutoNum type="arabicPeriod" startAt="4"/>
            </a:pPr>
            <a:r>
              <a:rPr lang="en-US" dirty="0" smtClean="0"/>
              <a:t>Other String Operators</a:t>
            </a:r>
          </a:p>
          <a:p>
            <a:pPr lvl="1">
              <a:lnSpc>
                <a:spcPts val="4000"/>
              </a:lnSpc>
            </a:pPr>
            <a:r>
              <a:rPr lang="en-US" dirty="0" smtClean="0"/>
              <a:t>Replacing Substrings, Deleting Substrings</a:t>
            </a:r>
          </a:p>
          <a:p>
            <a:pPr lvl="1">
              <a:lnSpc>
                <a:spcPts val="4000"/>
              </a:lnSpc>
            </a:pPr>
            <a:r>
              <a:rPr lang="en-US" dirty="0" smtClean="0"/>
              <a:t>Changing Character Casing, Trimming</a:t>
            </a:r>
          </a:p>
          <a:p>
            <a:pPr marL="446088" indent="-446088">
              <a:lnSpc>
                <a:spcPts val="4000"/>
              </a:lnSpc>
              <a:buFontTx/>
              <a:buAutoNum type="arabicPeriod" startAt="4"/>
            </a:pPr>
            <a:r>
              <a:rPr lang="en-US" dirty="0" smtClean="0"/>
              <a:t>Building and Modifying Strings</a:t>
            </a:r>
          </a:p>
          <a:p>
            <a:pPr lvl="1">
              <a:lnSpc>
                <a:spcPts val="4000"/>
              </a:lnSpc>
            </a:pPr>
            <a:r>
              <a:rPr lang="en-US" dirty="0" smtClean="0"/>
              <a:t>Why 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+</a:t>
            </a:r>
            <a:r>
              <a:rPr lang="en-US" dirty="0" smtClean="0"/>
              <a:t> Operator is Slow?</a:t>
            </a:r>
          </a:p>
          <a:p>
            <a:pPr lvl="1">
              <a:lnSpc>
                <a:spcPts val="4000"/>
              </a:lnSpc>
            </a:pPr>
            <a:r>
              <a:rPr lang="en-US" dirty="0" smtClean="0"/>
              <a:t>Using the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StringBuilder</a:t>
            </a:r>
            <a:r>
              <a:rPr lang="en-US" dirty="0" smtClean="0"/>
              <a:t> Class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304212" y="1638368"/>
            <a:ext cx="3429001" cy="4421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3318238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hlinkClick r:id="rId3"/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980612" y="2729472"/>
            <a:ext cx="1726158" cy="932887"/>
          </a:xfrm>
          <a:prstGeom prst="roundRect">
            <a:avLst>
              <a:gd name="adj" fmla="val 2953"/>
            </a:avLst>
          </a:prstGeom>
        </p:spPr>
      </p:pic>
      <p:pic>
        <p:nvPicPr>
          <p:cNvPr id="5" name="Picture 4">
            <a:hlinkClick r:id="rId5"/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12764" y="1295401"/>
            <a:ext cx="1752600" cy="804224"/>
          </a:xfrm>
          <a:prstGeom prst="roundRect">
            <a:avLst>
              <a:gd name="adj" fmla="val 3159"/>
            </a:avLst>
          </a:prstGeom>
        </p:spPr>
      </p:pic>
      <p:pic>
        <p:nvPicPr>
          <p:cNvPr id="7" name="Picture 6">
            <a:hlinkClick r:id="rId7"/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468146" y="1295400"/>
            <a:ext cx="2040956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8" name="Picture 7">
            <a:hlinkClick r:id="rId9"/>
          </p:cNvPr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824428" y="1295400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9" name="Picture 8">
            <a:hlinkClick r:id="rId11"/>
          </p:cNvPr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12764" y="5373443"/>
            <a:ext cx="3352800" cy="849557"/>
          </a:xfrm>
          <a:prstGeom prst="roundRect">
            <a:avLst>
              <a:gd name="adj" fmla="val 3159"/>
            </a:avLst>
          </a:prstGeom>
        </p:spPr>
      </p:pic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Strings and </a:t>
            </a:r>
            <a:r>
              <a:rPr lang="en-US" smtClean="0"/>
              <a:t>Text Processing</a:t>
            </a:r>
            <a:endParaRPr lang="en-US" dirty="0"/>
          </a:p>
        </p:txBody>
      </p:sp>
      <p:pic>
        <p:nvPicPr>
          <p:cNvPr id="13" name="Picture 12">
            <a:hlinkClick r:id="rId13"/>
          </p:cNvPr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358563" y="5373443"/>
            <a:ext cx="2753589" cy="849556"/>
          </a:xfrm>
          <a:prstGeom prst="roundRect">
            <a:avLst>
              <a:gd name="adj" fmla="val 2953"/>
            </a:avLst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63552"/>
          </a:xfrm>
        </p:spPr>
        <p:txBody>
          <a:bodyPr/>
          <a:lstStyle/>
          <a:p>
            <a:r>
              <a:rPr lang="en-US" dirty="0" smtClean="0">
                <a:hlinkClick r:id="rId15"/>
              </a:rPr>
              <a:t>https://softuni.bg/courses/java-fundamentals</a:t>
            </a:r>
            <a:endParaRPr lang="en-US" dirty="0"/>
          </a:p>
        </p:txBody>
      </p:sp>
      <p:pic>
        <p:nvPicPr>
          <p:cNvPr id="16" name="Picture 15">
            <a:hlinkClick r:id="rId16"/>
          </p:cNvPr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7633728" y="5373443"/>
            <a:ext cx="4073042" cy="849556"/>
          </a:xfrm>
          <a:prstGeom prst="roundRect">
            <a:avLst>
              <a:gd name="adj" fmla="val 3159"/>
            </a:avLst>
          </a:prstGeom>
        </p:spPr>
      </p:pic>
      <p:pic>
        <p:nvPicPr>
          <p:cNvPr id="18" name="Picture 17">
            <a:hlinkClick r:id="rId18"/>
          </p:cNvPr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8075612" y="1316222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4" name="Picture 3">
            <a:hlinkClick r:id="rId20"/>
          </p:cNvPr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5713413" y="4251041"/>
            <a:ext cx="5993358" cy="550371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xmlns="" val="35924693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License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This </a:t>
            </a:r>
            <a:r>
              <a:rPr lang="en-US" dirty="0" smtClean="0"/>
              <a:t>course (slides, examples, demos, videos, homework, etc.)</a:t>
            </a:r>
            <a:br>
              <a:rPr lang="en-US" dirty="0" smtClean="0"/>
            </a:br>
            <a:r>
              <a:rPr lang="en-US" dirty="0" smtClean="0"/>
              <a:t>is </a:t>
            </a:r>
            <a:r>
              <a:rPr lang="en-US" dirty="0"/>
              <a:t>licensed </a:t>
            </a:r>
            <a:r>
              <a:rPr lang="en-US" dirty="0" smtClean="0"/>
              <a:t>under </a:t>
            </a:r>
            <a:r>
              <a:rPr lang="en-US" dirty="0"/>
              <a:t>the </a:t>
            </a:r>
            <a:r>
              <a:rPr lang="en-US" dirty="0" smtClean="0"/>
              <a:t>"</a:t>
            </a:r>
            <a:r>
              <a:rPr lang="en-US" dirty="0" smtClean="0">
                <a:hlinkClick r:id="rId3"/>
              </a:rPr>
              <a:t>Creative </a:t>
            </a:r>
            <a:r>
              <a:rPr lang="en-US" dirty="0">
                <a:hlinkClick r:id="rId3"/>
              </a:rPr>
              <a:t>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4.0 </a:t>
            </a:r>
            <a:r>
              <a:rPr lang="en-US" dirty="0" smtClean="0">
                <a:hlinkClick r:id="rId3"/>
              </a:rPr>
              <a:t>International</a:t>
            </a:r>
            <a:r>
              <a:rPr lang="en-US" dirty="0" smtClean="0"/>
              <a:t>" license</a:t>
            </a:r>
            <a:endParaRPr lang="bg-BG" dirty="0" smtClean="0"/>
          </a:p>
          <a:p>
            <a:endParaRPr lang="bg-BG" sz="2400" dirty="0"/>
          </a:p>
          <a:p>
            <a:endParaRPr lang="bg-BG" sz="2400" dirty="0" smtClean="0"/>
          </a:p>
          <a:p>
            <a:endParaRPr lang="bg-BG" sz="2400" dirty="0"/>
          </a:p>
          <a:p>
            <a:pPr>
              <a:spcBef>
                <a:spcPts val="1800"/>
              </a:spcBef>
            </a:pPr>
            <a:r>
              <a:rPr lang="en-US" sz="2400" dirty="0" smtClean="0"/>
              <a:t>Attribution: this work may contain portions from</a:t>
            </a:r>
          </a:p>
          <a:p>
            <a:pPr lvl="1"/>
            <a:r>
              <a:rPr lang="en-US" sz="2000" dirty="0" smtClean="0"/>
              <a:t>"</a:t>
            </a:r>
            <a:r>
              <a:rPr lang="en-US" sz="2000" dirty="0" smtClean="0">
                <a:hlinkClick r:id="rId4"/>
              </a:rPr>
              <a:t>Fundamentals </a:t>
            </a:r>
            <a:r>
              <a:rPr lang="en-US" sz="2000" dirty="0">
                <a:hlinkClick r:id="rId4"/>
              </a:rPr>
              <a:t>of Computer Programming with C</a:t>
            </a:r>
            <a:r>
              <a:rPr lang="en-US" sz="2000" dirty="0" smtClean="0">
                <a:hlinkClick r:id="rId4"/>
              </a:rPr>
              <a:t>#</a:t>
            </a:r>
            <a:r>
              <a:rPr lang="en-US" sz="2000" dirty="0" smtClean="0"/>
              <a:t>" book by Svetlin Nakov &amp; Co. under </a:t>
            </a:r>
            <a:r>
              <a:rPr lang="en-US" sz="2000" dirty="0" smtClean="0">
                <a:hlinkClick r:id="rId5"/>
              </a:rPr>
              <a:t>CC-BY-SA</a:t>
            </a:r>
            <a:r>
              <a:rPr lang="en-US" sz="2000" dirty="0" smtClean="0"/>
              <a:t> license</a:t>
            </a:r>
          </a:p>
          <a:p>
            <a:pPr lvl="1"/>
            <a:r>
              <a:rPr lang="en-US" sz="2000" dirty="0" smtClean="0"/>
              <a:t>"</a:t>
            </a:r>
            <a:r>
              <a:rPr lang="en-US" sz="2000" dirty="0" smtClean="0">
                <a:hlinkClick r:id="rId6"/>
              </a:rPr>
              <a:t>C</a:t>
            </a:r>
            <a:r>
              <a:rPr lang="en-US" sz="2000" dirty="0">
                <a:hlinkClick r:id="rId6"/>
              </a:rPr>
              <a:t># Part </a:t>
            </a:r>
            <a:r>
              <a:rPr lang="en-US" sz="2000" dirty="0" smtClean="0">
                <a:hlinkClick r:id="rId6"/>
              </a:rPr>
              <a:t>I</a:t>
            </a:r>
            <a:r>
              <a:rPr lang="en-US" sz="2000" dirty="0" smtClean="0"/>
              <a:t>" </a:t>
            </a:r>
            <a:r>
              <a:rPr lang="en-US" sz="2000" dirty="0"/>
              <a:t>course by </a:t>
            </a:r>
            <a:r>
              <a:rPr lang="en-US" sz="2000" noProof="1"/>
              <a:t>Telerik Academy</a:t>
            </a:r>
            <a:r>
              <a:rPr lang="en-US" sz="2000" dirty="0"/>
              <a:t> under </a:t>
            </a:r>
            <a:r>
              <a:rPr lang="en-US" sz="2000" dirty="0">
                <a:hlinkClick r:id="rId7"/>
              </a:rPr>
              <a:t>CC-BY-NC-SA</a:t>
            </a:r>
            <a:r>
              <a:rPr lang="en-US" sz="2000" dirty="0"/>
              <a:t> license </a:t>
            </a:r>
            <a:endParaRPr lang="en-US" sz="2000" dirty="0" smtClean="0"/>
          </a:p>
          <a:p>
            <a:pPr lvl="1"/>
            <a:r>
              <a:rPr lang="en-US" sz="2000" dirty="0" smtClean="0"/>
              <a:t>"</a:t>
            </a:r>
            <a:r>
              <a:rPr lang="en-US" sz="2000" dirty="0" smtClean="0">
                <a:hlinkClick r:id="rId8"/>
              </a:rPr>
              <a:t>C# Part II</a:t>
            </a:r>
            <a:r>
              <a:rPr lang="en-US" sz="2000" dirty="0" smtClean="0"/>
              <a:t>" course by </a:t>
            </a:r>
            <a:r>
              <a:rPr lang="en-US" sz="2000" noProof="1" smtClean="0"/>
              <a:t>Telerik Academy</a:t>
            </a:r>
            <a:r>
              <a:rPr lang="en-US" sz="2000" dirty="0" smtClean="0"/>
              <a:t> under </a:t>
            </a:r>
            <a:r>
              <a:rPr lang="en-US" sz="2000" dirty="0" smtClean="0">
                <a:hlinkClick r:id="rId7"/>
              </a:rPr>
              <a:t>CC-BY-NC-SA</a:t>
            </a:r>
            <a:r>
              <a:rPr lang="en-US" sz="2000" dirty="0" smtClean="0"/>
              <a:t> 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5419992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Software University Foundation 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University </a:t>
            </a:r>
            <a:r>
              <a:rPr lang="en-US" dirty="0"/>
              <a:t>@ </a:t>
            </a:r>
            <a:r>
              <a:rPr lang="en-US" dirty="0" smtClean="0"/>
              <a:t>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</a:t>
            </a:r>
            <a:r>
              <a:rPr lang="en-US" dirty="0"/>
              <a:t>University @ </a:t>
            </a:r>
            <a:r>
              <a:rPr lang="en-US" dirty="0" smtClean="0"/>
              <a:t>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 smtClean="0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descr="http://softuni.bg">
            <a:hlinkClick r:id="rId4" tooltip="Software University"/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726400" y="1594686"/>
            <a:ext cx="1701050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descr="http://softuni.org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descr="http://www.facebook.com/SoftwareUniversity">
            <a:hlinkClick r:id="rId10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http://www.youtube.com/SoftwareUniversity">
            <a:hlinkClick r:id="rId6" tooltip="Software University YouTube Video Channel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>
            <a:hlinkClick r:id="rId7" tooltip="Software University Discussion Forum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4"/>
          </p:cNvPr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762304" y="3093954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7589069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r>
              <a:rPr lang="en-US" sz="6000" b="1" dirty="0"/>
              <a:t/>
            </a:r>
            <a:br>
              <a:rPr lang="en-US" sz="6000" b="1" dirty="0"/>
            </a:br>
            <a:r>
              <a:rPr lang="en-US" sz="11500" b="1" dirty="0" smtClean="0"/>
              <a:t>#0752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xmlns="" val="1612540340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/>
              <a:t>Strings are represented by </a:t>
            </a: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java.lang.String</a:t>
            </a:r>
            <a:r>
              <a:rPr lang="en-US" sz="3200" dirty="0" smtClean="0"/>
              <a:t> </a:t>
            </a:r>
            <a:r>
              <a:rPr lang="en-US" sz="3200" dirty="0"/>
              <a:t>objects in </a:t>
            </a:r>
            <a:r>
              <a:rPr lang="en-US" sz="3200" dirty="0" smtClean="0"/>
              <a:t>Java</a:t>
            </a:r>
          </a:p>
          <a:p>
            <a:pPr marL="304747" lvl="1" indent="-304747">
              <a:buClr>
                <a:srgbClr val="F2B254"/>
              </a:buClr>
              <a:buSzPct val="100000"/>
            </a:pPr>
            <a:r>
              <a:rPr lang="en-US" sz="3600" dirty="0"/>
              <a:t>String objects contain an </a:t>
            </a: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immutable </a:t>
            </a:r>
            <a:r>
              <a:rPr lang="en-US" sz="3600" dirty="0"/>
              <a:t>(read-only) sequence of characters</a:t>
            </a:r>
          </a:p>
          <a:p>
            <a:r>
              <a:rPr lang="en-US" sz="3200" dirty="0"/>
              <a:t>Before initializing, a </a:t>
            </a:r>
            <a:r>
              <a:rPr lang="en-US" sz="3200" dirty="0" smtClean="0"/>
              <a:t>String </a:t>
            </a:r>
            <a:r>
              <a:rPr lang="en-US" sz="3200" dirty="0"/>
              <a:t>variable has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nsolas" pitchFamily="49" charset="0"/>
                <a:cs typeface="Consolas" pitchFamily="49" charset="0"/>
              </a:rPr>
              <a:t>null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en-US" sz="3200" dirty="0"/>
              <a:t>value</a:t>
            </a:r>
          </a:p>
          <a:p>
            <a:endParaRPr lang="en-US" sz="3200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String?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7631600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118" name="Rectangle 6"/>
          <p:cNvSpPr>
            <a:spLocks noGrp="1" noChangeArrowheads="1"/>
          </p:cNvSpPr>
          <p:nvPr>
            <p:ph type="title"/>
          </p:nvPr>
        </p:nvSpPr>
        <p:spPr>
          <a:xfrm>
            <a:off x="1626222" y="4441336"/>
            <a:ext cx="8938472" cy="820600"/>
          </a:xfrm>
          <a:noFill/>
          <a:ln/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Manipulating Strings</a:t>
            </a:r>
            <a:endParaRPr lang="bg-B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6222" y="5287510"/>
            <a:ext cx="8938472" cy="1339204"/>
          </a:xfrm>
        </p:spPr>
        <p:txBody>
          <a:bodyPr/>
          <a:lstStyle/>
          <a:p>
            <a:r>
              <a:rPr lang="en-US" dirty="0"/>
              <a:t>Comparing, Concatenating, Searching, Extracting Substrings, </a:t>
            </a:r>
            <a:r>
              <a:rPr lang="en-US" dirty="0" smtClean="0"/>
              <a:t>Splitting</a:t>
            </a:r>
            <a:endParaRPr lang="en-US" dirty="0"/>
          </a:p>
        </p:txBody>
      </p:sp>
      <p:grpSp>
        <p:nvGrpSpPr>
          <p:cNvPr id="2" name="Group 1"/>
          <p:cNvGrpSpPr/>
          <p:nvPr/>
        </p:nvGrpSpPr>
        <p:grpSpPr>
          <a:xfrm>
            <a:off x="3198812" y="914400"/>
            <a:ext cx="7255266" cy="3255249"/>
            <a:chOff x="1598108" y="2993151"/>
            <a:chExt cx="7255266" cy="3255249"/>
          </a:xfrm>
        </p:grpSpPr>
        <p:pic>
          <p:nvPicPr>
            <p:cNvPr id="60417" name="Picture 1" descr="C:\Trash\sinaps.png"/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98108" y="3560312"/>
              <a:ext cx="5793292" cy="2688088"/>
            </a:xfrm>
            <a:prstGeom prst="rect">
              <a:avLst/>
            </a:prstGeom>
            <a:noFill/>
          </p:spPr>
        </p:pic>
        <p:pic>
          <p:nvPicPr>
            <p:cNvPr id="1030" name="Picture 6" descr="http://images.wikia.com/fallout/images/6/6e/Tweezers.png"/>
            <p:cNvPicPr>
              <a:picLocks noChangeAspect="1" noChangeArrowheads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 rot="20665600">
              <a:off x="4639355" y="2993151"/>
              <a:ext cx="4214019" cy="22088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xmlns="" val="337443742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76173" name="Rectangle 1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Several ways to compare </a:t>
            </a:r>
            <a:r>
              <a:rPr lang="en-US" dirty="0"/>
              <a:t>two </a:t>
            </a:r>
            <a:r>
              <a:rPr lang="en-US" dirty="0" smtClean="0"/>
              <a:t>Strings</a:t>
            </a:r>
            <a:r>
              <a:rPr lang="en-US" dirty="0"/>
              <a:t>: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Dictionary-based String comparison</a:t>
            </a:r>
            <a:endParaRPr lang="en-US" dirty="0"/>
          </a:p>
          <a:p>
            <a:pPr lvl="2">
              <a:lnSpc>
                <a:spcPct val="100000"/>
              </a:lnSpc>
            </a:pPr>
            <a:r>
              <a:rPr lang="en-US" dirty="0" smtClean="0"/>
              <a:t>Case-insensitive</a:t>
            </a:r>
          </a:p>
          <a:p>
            <a:pPr lvl="2">
              <a:lnSpc>
                <a:spcPct val="100000"/>
              </a:lnSpc>
            </a:pPr>
            <a:endParaRPr lang="en-US" dirty="0"/>
          </a:p>
          <a:p>
            <a:pPr lvl="2">
              <a:lnSpc>
                <a:spcPct val="100000"/>
              </a:lnSpc>
            </a:pPr>
            <a:endParaRPr lang="en-US" dirty="0" smtClean="0"/>
          </a:p>
          <a:p>
            <a:pPr lvl="2">
              <a:lnSpc>
                <a:spcPct val="100000"/>
              </a:lnSpc>
              <a:spcBef>
                <a:spcPts val="3600"/>
              </a:spcBef>
            </a:pPr>
            <a:r>
              <a:rPr lang="en-US" dirty="0" smtClean="0"/>
              <a:t>Case-sensitive</a:t>
            </a:r>
          </a:p>
        </p:txBody>
      </p:sp>
      <p:sp>
        <p:nvSpPr>
          <p:cNvPr id="4761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</a:t>
            </a:r>
            <a:r>
              <a:rPr lang="en-US" dirty="0" smtClean="0"/>
              <a:t>Strings</a:t>
            </a:r>
            <a:endParaRPr lang="bg-BG" dirty="0"/>
          </a:p>
        </p:txBody>
      </p:sp>
      <p:sp>
        <p:nvSpPr>
          <p:cNvPr id="476164" name="Rectangle 4"/>
          <p:cNvSpPr>
            <a:spLocks noChangeArrowheads="1"/>
          </p:cNvSpPr>
          <p:nvPr/>
        </p:nvSpPr>
        <p:spPr bwMode="auto">
          <a:xfrm>
            <a:off x="1217612" y="3124776"/>
            <a:ext cx="9982200" cy="151426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result =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str1</a:t>
            </a:r>
            <a:r>
              <a:rPr lang="en-US" sz="2000" noProof="1" smtClean="0"/>
              <a:t>.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compareToIgnoreCase(str2);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result == 0 if str1 equals str2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result &lt; 0 if str1 is before str2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result &gt; 0 if str1 is after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str2</a:t>
            </a: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76165" name="Rectangle 5"/>
          <p:cNvSpPr>
            <a:spLocks noChangeArrowheads="1"/>
          </p:cNvSpPr>
          <p:nvPr/>
        </p:nvSpPr>
        <p:spPr bwMode="auto">
          <a:xfrm>
            <a:off x="1198706" y="5415280"/>
            <a:ext cx="10001106" cy="44781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result = str1</a:t>
            </a:r>
            <a:r>
              <a:rPr lang="en-US" sz="2000" noProof="1" smtClean="0"/>
              <a:t>.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compareTo(str2);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9436806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2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Strings (2)</a:t>
            </a:r>
            <a:endParaRPr lang="bg-BG" dirty="0"/>
          </a:p>
        </p:txBody>
      </p:sp>
      <p:sp>
        <p:nvSpPr>
          <p:cNvPr id="60825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Equality checking by operator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==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WARNING! Compares reference and not the content of the String</a:t>
            </a:r>
          </a:p>
          <a:p>
            <a:pPr>
              <a:lnSpc>
                <a:spcPct val="100000"/>
              </a:lnSpc>
              <a:buNone/>
            </a:pPr>
            <a:endParaRPr lang="en-US" sz="3200" dirty="0" smtClean="0"/>
          </a:p>
          <a:p>
            <a:pPr>
              <a:lnSpc>
                <a:spcPct val="100000"/>
              </a:lnSpc>
              <a:buNone/>
            </a:pPr>
            <a:endParaRPr lang="en-US" sz="1100" dirty="0" smtClean="0"/>
          </a:p>
          <a:p>
            <a:pPr>
              <a:lnSpc>
                <a:spcPct val="100000"/>
              </a:lnSpc>
              <a:spcBef>
                <a:spcPts val="2400"/>
              </a:spcBef>
            </a:pPr>
            <a:r>
              <a:rPr lang="en-US" sz="3200" dirty="0" smtClean="0"/>
              <a:t>Using the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equals()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dirty="0" smtClean="0"/>
              <a:t>and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equalsIgnoreCase()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dirty="0" smtClean="0"/>
              <a:t>method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Unlike the operator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== </a:t>
            </a:r>
            <a:r>
              <a:rPr lang="en-US" dirty="0" smtClean="0"/>
              <a:t>these methods compare Strings by their value</a:t>
            </a:r>
            <a:endParaRPr lang="en-US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08262" name="Rectangle 6"/>
          <p:cNvSpPr>
            <a:spLocks noChangeArrowheads="1"/>
          </p:cNvSpPr>
          <p:nvPr/>
        </p:nvSpPr>
        <p:spPr bwMode="auto">
          <a:xfrm>
            <a:off x="912812" y="2493818"/>
            <a:ext cx="10287000" cy="101566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(str1 == str2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{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…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r>
              <a:rPr lang="en-US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</a:t>
            </a:r>
          </a:p>
        </p:txBody>
      </p:sp>
      <p:sp>
        <p:nvSpPr>
          <p:cNvPr id="608263" name="Rectangle 7"/>
          <p:cNvSpPr>
            <a:spLocks noChangeArrowheads="1"/>
          </p:cNvSpPr>
          <p:nvPr/>
        </p:nvSpPr>
        <p:spPr bwMode="auto">
          <a:xfrm>
            <a:off x="912812" y="5461337"/>
            <a:ext cx="10295515" cy="101566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(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str1.equals(str2)) {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…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	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86858779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Comparing Strings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337157" y="866750"/>
            <a:ext cx="3524026" cy="363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7847443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1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3.xml><?xml version="1.0" encoding="utf-8"?>
<a:theme xmlns:a="http://schemas.openxmlformats.org/drawingml/2006/main" name="2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4.xml><?xml version="1.0" encoding="utf-8"?>
<a:theme xmlns:a="http://schemas.openxmlformats.org/drawingml/2006/main" name="4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5.xml><?xml version="1.0" encoding="utf-8"?>
<a:theme xmlns:a="http://schemas.openxmlformats.org/drawingml/2006/main" name="5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6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0</TotalTime>
  <Words>1585</Words>
  <Application>Microsoft Office PowerPoint</Application>
  <PresentationFormat>Custom</PresentationFormat>
  <Paragraphs>339</Paragraphs>
  <Slides>32</Slides>
  <Notes>18</Notes>
  <HiddenSlides>0</HiddenSlides>
  <MMClips>0</MMClips>
  <ScaleCrop>false</ScaleCrop>
  <HeadingPairs>
    <vt:vector size="4" baseType="variant">
      <vt:variant>
        <vt:lpstr>Theme</vt:lpstr>
      </vt:variant>
      <vt:variant>
        <vt:i4>5</vt:i4>
      </vt:variant>
      <vt:variant>
        <vt:lpstr>Slide Titles</vt:lpstr>
      </vt:variant>
      <vt:variant>
        <vt:i4>32</vt:i4>
      </vt:variant>
    </vt:vector>
  </HeadingPairs>
  <TitlesOfParts>
    <vt:vector size="37" baseType="lpstr">
      <vt:lpstr>SoftUni 16x9</vt:lpstr>
      <vt:lpstr>1_SoftUni 16x9</vt:lpstr>
      <vt:lpstr>2_SoftUni 16x9</vt:lpstr>
      <vt:lpstr>4_SoftUni 16x9</vt:lpstr>
      <vt:lpstr>5_SoftUni 16x9</vt:lpstr>
      <vt:lpstr>Strings and Text Processing</vt:lpstr>
      <vt:lpstr>Table of Contents</vt:lpstr>
      <vt:lpstr>Table of Contents (2)</vt:lpstr>
      <vt:lpstr>Questions</vt:lpstr>
      <vt:lpstr>What is a String?</vt:lpstr>
      <vt:lpstr>Manipulating Strings</vt:lpstr>
      <vt:lpstr>Comparing Strings</vt:lpstr>
      <vt:lpstr>Comparing Strings (2)</vt:lpstr>
      <vt:lpstr>Comparing Strings</vt:lpstr>
      <vt:lpstr>Concatenating Strings</vt:lpstr>
      <vt:lpstr>Concatenating Strings</vt:lpstr>
      <vt:lpstr>Searching in Strings</vt:lpstr>
      <vt:lpstr>Searching in Strings</vt:lpstr>
      <vt:lpstr>Extracting Substrings</vt:lpstr>
      <vt:lpstr>Extracting Substrings</vt:lpstr>
      <vt:lpstr>Splitting Strings</vt:lpstr>
      <vt:lpstr>Splitting Strings</vt:lpstr>
      <vt:lpstr>Other String Operations</vt:lpstr>
      <vt:lpstr>Replacing substrings</vt:lpstr>
      <vt:lpstr>Changing Character Casing</vt:lpstr>
      <vt:lpstr>Trimming White Space and boolean methods</vt:lpstr>
      <vt:lpstr>Other String Operations</vt:lpstr>
      <vt:lpstr>Building and Modifying Strings</vt:lpstr>
      <vt:lpstr>StringBuilder: How It Works?</vt:lpstr>
      <vt:lpstr>Changing the Contents of a String</vt:lpstr>
      <vt:lpstr>The StringBuilder Class</vt:lpstr>
      <vt:lpstr>The StringBuilder Class (2)</vt:lpstr>
      <vt:lpstr>Using StringBuilder</vt:lpstr>
      <vt:lpstr>Summary</vt:lpstr>
      <vt:lpstr>Strings and Text Processing</vt:lpstr>
      <vt:lpstr>License</vt:lpstr>
      <vt:lpstr>Free Trainings @ Software University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Strings and Text Processing</dc:title>
  <dc:subject>Advanced Java  Course</dc:subject>
  <dc:creator/>
  <cp:keywords>java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2016-05-30T12:53:37Z</dcterms:modified>
  <cp:category>programming, software engineering, C#, data structures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